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303" r:id="rId3"/>
    <p:sldId id="294" r:id="rId4"/>
    <p:sldId id="301" r:id="rId5"/>
    <p:sldId id="293" r:id="rId6"/>
    <p:sldId id="279" r:id="rId7"/>
    <p:sldId id="292" r:id="rId8"/>
    <p:sldId id="274" r:id="rId9"/>
    <p:sldId id="265" r:id="rId10"/>
    <p:sldId id="281" r:id="rId11"/>
    <p:sldId id="280" r:id="rId12"/>
    <p:sldId id="282" r:id="rId13"/>
    <p:sldId id="276" r:id="rId14"/>
    <p:sldId id="267" r:id="rId15"/>
    <p:sldId id="275" r:id="rId16"/>
    <p:sldId id="278" r:id="rId17"/>
    <p:sldId id="260" r:id="rId18"/>
    <p:sldId id="270" r:id="rId19"/>
    <p:sldId id="277" r:id="rId20"/>
    <p:sldId id="262" r:id="rId21"/>
    <p:sldId id="271" r:id="rId22"/>
    <p:sldId id="302" r:id="rId23"/>
    <p:sldId id="273" r:id="rId24"/>
    <p:sldId id="269" r:id="rId25"/>
    <p:sldId id="258" r:id="rId26"/>
    <p:sldId id="283" r:id="rId27"/>
    <p:sldId id="284" r:id="rId28"/>
    <p:sldId id="285" r:id="rId29"/>
    <p:sldId id="287" r:id="rId30"/>
    <p:sldId id="286" r:id="rId31"/>
    <p:sldId id="288" r:id="rId32"/>
    <p:sldId id="289" r:id="rId33"/>
    <p:sldId id="290" r:id="rId34"/>
    <p:sldId id="291" r:id="rId35"/>
    <p:sldId id="263" r:id="rId36"/>
  </p:sldIdLst>
  <p:sldSz cx="9144000" cy="6858000" type="screen4x3"/>
  <p:notesSz cx="6858000" cy="9180513"/>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94660"/>
  </p:normalViewPr>
  <p:slideViewPr>
    <p:cSldViewPr>
      <p:cViewPr varScale="1">
        <p:scale>
          <a:sx n="90" d="100"/>
          <a:sy n="90" d="100"/>
        </p:scale>
        <p:origin x="403" y="67"/>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8" Type="http://schemas.openxmlformats.org/officeDocument/2006/relationships/slide" Target="slides/slide32.xml"/><Relationship Id="rId3" Type="http://schemas.openxmlformats.org/officeDocument/2006/relationships/slide" Target="slides/slide27.xml"/><Relationship Id="rId7" Type="http://schemas.openxmlformats.org/officeDocument/2006/relationships/slide" Target="slides/slide31.xml"/><Relationship Id="rId2" Type="http://schemas.openxmlformats.org/officeDocument/2006/relationships/slide" Target="slides/slide26.xml"/><Relationship Id="rId1" Type="http://schemas.openxmlformats.org/officeDocument/2006/relationships/slide" Target="slides/slide25.xml"/><Relationship Id="rId6" Type="http://schemas.openxmlformats.org/officeDocument/2006/relationships/slide" Target="slides/slide30.xml"/><Relationship Id="rId5" Type="http://schemas.openxmlformats.org/officeDocument/2006/relationships/slide" Target="slides/slide29.xml"/><Relationship Id="rId10" Type="http://schemas.openxmlformats.org/officeDocument/2006/relationships/slide" Target="slides/slide34.xml"/><Relationship Id="rId4" Type="http://schemas.openxmlformats.org/officeDocument/2006/relationships/slide" Target="slides/slide28.xml"/><Relationship Id="rId9"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DAFD772-1138-8781-59EF-7A36FD09576F}"/>
              </a:ext>
            </a:extLst>
          </p:cNvPr>
          <p:cNvSpPr>
            <a:spLocks noGrp="1" noChangeArrowheads="1"/>
          </p:cNvSpPr>
          <p:nvPr>
            <p:ph type="hdr" sz="quarter"/>
          </p:nvPr>
        </p:nvSpPr>
        <p:spPr bwMode="auto">
          <a:xfrm>
            <a:off x="0" y="0"/>
            <a:ext cx="2971800" cy="458788"/>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22531" name="Rectangle 3">
            <a:extLst>
              <a:ext uri="{FF2B5EF4-FFF2-40B4-BE49-F238E27FC236}">
                <a16:creationId xmlns:a16="http://schemas.microsoft.com/office/drawing/2014/main" id="{0CB576D5-DC53-2160-4880-FAD705C8E5F0}"/>
              </a:ext>
            </a:extLst>
          </p:cNvPr>
          <p:cNvSpPr>
            <a:spLocks noGrp="1" noChangeArrowheads="1"/>
          </p:cNvSpPr>
          <p:nvPr>
            <p:ph type="dt" sz="quarter" idx="1"/>
          </p:nvPr>
        </p:nvSpPr>
        <p:spPr bwMode="auto">
          <a:xfrm>
            <a:off x="3886200" y="0"/>
            <a:ext cx="2971800" cy="4587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22532" name="Rectangle 4">
            <a:extLst>
              <a:ext uri="{FF2B5EF4-FFF2-40B4-BE49-F238E27FC236}">
                <a16:creationId xmlns:a16="http://schemas.microsoft.com/office/drawing/2014/main" id="{43DCFE72-87F7-B156-DCBE-D9E99B96EF03}"/>
              </a:ext>
            </a:extLst>
          </p:cNvPr>
          <p:cNvSpPr>
            <a:spLocks noGrp="1" noChangeArrowheads="1"/>
          </p:cNvSpPr>
          <p:nvPr>
            <p:ph type="ftr" sz="quarter" idx="2"/>
          </p:nvPr>
        </p:nvSpPr>
        <p:spPr bwMode="auto">
          <a:xfrm>
            <a:off x="0" y="8721725"/>
            <a:ext cx="2971800" cy="458788"/>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22533" name="Rectangle 5">
            <a:extLst>
              <a:ext uri="{FF2B5EF4-FFF2-40B4-BE49-F238E27FC236}">
                <a16:creationId xmlns:a16="http://schemas.microsoft.com/office/drawing/2014/main" id="{17CC9D80-1368-3054-82DB-C00D5DB42BF8}"/>
              </a:ext>
            </a:extLst>
          </p:cNvPr>
          <p:cNvSpPr>
            <a:spLocks noGrp="1" noChangeArrowheads="1"/>
          </p:cNvSpPr>
          <p:nvPr>
            <p:ph type="sldNum" sz="quarter" idx="3"/>
          </p:nvPr>
        </p:nvSpPr>
        <p:spPr bwMode="auto">
          <a:xfrm>
            <a:off x="3886200" y="8721725"/>
            <a:ext cx="2971800" cy="4587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0A95E96-8538-4BBE-B882-7EB59654C05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A8C780E-2765-6A35-1D1B-66C891E528F1}"/>
              </a:ext>
            </a:extLst>
          </p:cNvPr>
          <p:cNvSpPr>
            <a:spLocks noGrp="1" noChangeArrowheads="1"/>
          </p:cNvSpPr>
          <p:nvPr>
            <p:ph type="hdr" sz="quarter"/>
          </p:nvPr>
        </p:nvSpPr>
        <p:spPr bwMode="auto">
          <a:xfrm>
            <a:off x="0" y="0"/>
            <a:ext cx="2971800" cy="458788"/>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20483" name="Rectangle 3">
            <a:extLst>
              <a:ext uri="{FF2B5EF4-FFF2-40B4-BE49-F238E27FC236}">
                <a16:creationId xmlns:a16="http://schemas.microsoft.com/office/drawing/2014/main" id="{32E97059-B30C-B76F-176A-5599E0B83E14}"/>
              </a:ext>
            </a:extLst>
          </p:cNvPr>
          <p:cNvSpPr>
            <a:spLocks noGrp="1" noChangeArrowheads="1"/>
          </p:cNvSpPr>
          <p:nvPr>
            <p:ph type="dt" idx="1"/>
          </p:nvPr>
        </p:nvSpPr>
        <p:spPr bwMode="auto">
          <a:xfrm>
            <a:off x="3886200" y="0"/>
            <a:ext cx="2971800" cy="4587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2052" name="Rectangle 4">
            <a:extLst>
              <a:ext uri="{FF2B5EF4-FFF2-40B4-BE49-F238E27FC236}">
                <a16:creationId xmlns:a16="http://schemas.microsoft.com/office/drawing/2014/main" id="{CE294662-1587-8278-73FD-69249C7201F8}"/>
              </a:ext>
            </a:extLst>
          </p:cNvPr>
          <p:cNvSpPr>
            <a:spLocks noGrp="1" noRot="1" noChangeAspect="1" noChangeArrowheads="1" noTextEdit="1"/>
          </p:cNvSpPr>
          <p:nvPr>
            <p:ph type="sldImg" idx="2"/>
          </p:nvPr>
        </p:nvSpPr>
        <p:spPr bwMode="auto">
          <a:xfrm>
            <a:off x="1135063" y="688975"/>
            <a:ext cx="4589462" cy="3441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a:extLst>
              <a:ext uri="{FF2B5EF4-FFF2-40B4-BE49-F238E27FC236}">
                <a16:creationId xmlns:a16="http://schemas.microsoft.com/office/drawing/2014/main" id="{CAE83D1B-6B16-2F53-30C6-42EC72935106}"/>
              </a:ext>
            </a:extLst>
          </p:cNvPr>
          <p:cNvSpPr>
            <a:spLocks noGrp="1" noChangeArrowheads="1"/>
          </p:cNvSpPr>
          <p:nvPr>
            <p:ph type="body" sz="quarter" idx="3"/>
          </p:nvPr>
        </p:nvSpPr>
        <p:spPr bwMode="auto">
          <a:xfrm>
            <a:off x="914400" y="4360863"/>
            <a:ext cx="5029200" cy="413067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486" name="Rectangle 6">
            <a:extLst>
              <a:ext uri="{FF2B5EF4-FFF2-40B4-BE49-F238E27FC236}">
                <a16:creationId xmlns:a16="http://schemas.microsoft.com/office/drawing/2014/main" id="{0FE29A23-91E4-AFF1-99EB-A16538BA199A}"/>
              </a:ext>
            </a:extLst>
          </p:cNvPr>
          <p:cNvSpPr>
            <a:spLocks noGrp="1" noChangeArrowheads="1"/>
          </p:cNvSpPr>
          <p:nvPr>
            <p:ph type="ftr" sz="quarter" idx="4"/>
          </p:nvPr>
        </p:nvSpPr>
        <p:spPr bwMode="auto">
          <a:xfrm>
            <a:off x="0" y="8721725"/>
            <a:ext cx="2971800" cy="458788"/>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20487" name="Rectangle 7">
            <a:extLst>
              <a:ext uri="{FF2B5EF4-FFF2-40B4-BE49-F238E27FC236}">
                <a16:creationId xmlns:a16="http://schemas.microsoft.com/office/drawing/2014/main" id="{F7F2EC13-45BB-BBB3-5FB0-F3CC2F16D6EE}"/>
              </a:ext>
            </a:extLst>
          </p:cNvPr>
          <p:cNvSpPr>
            <a:spLocks noGrp="1" noChangeArrowheads="1"/>
          </p:cNvSpPr>
          <p:nvPr>
            <p:ph type="sldNum" sz="quarter" idx="5"/>
          </p:nvPr>
        </p:nvSpPr>
        <p:spPr bwMode="auto">
          <a:xfrm>
            <a:off x="3886200" y="8721725"/>
            <a:ext cx="2971800" cy="4587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6DAE621-3B8A-4D85-929C-602132181CD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6538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46112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76200"/>
            <a:ext cx="2114550" cy="6248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
            <a:ext cx="6191250" cy="624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360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74792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496154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3472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1439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79071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4831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566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56289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CB6B1A8-7090-A7D9-E146-1AECA5859B62}"/>
              </a:ext>
            </a:extLst>
          </p:cNvPr>
          <p:cNvSpPr>
            <a:spLocks noGrp="1" noChangeArrowheads="1"/>
          </p:cNvSpPr>
          <p:nvPr>
            <p:ph type="title"/>
          </p:nvPr>
        </p:nvSpPr>
        <p:spPr bwMode="auto">
          <a:xfrm>
            <a:off x="2057400" y="76200"/>
            <a:ext cx="6858000" cy="15240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B455CE3-98FD-2DBA-5B19-09E172C9E840}"/>
              </a:ext>
            </a:extLst>
          </p:cNvPr>
          <p:cNvSpPr>
            <a:spLocks noGrp="1" noChangeArrowheads="1"/>
          </p:cNvSpPr>
          <p:nvPr>
            <p:ph type="body" idx="1"/>
          </p:nvPr>
        </p:nvSpPr>
        <p:spPr bwMode="auto">
          <a:xfrm>
            <a:off x="457200" y="1981200"/>
            <a:ext cx="8229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a:extLst>
              <a:ext uri="{FF2B5EF4-FFF2-40B4-BE49-F238E27FC236}">
                <a16:creationId xmlns:a16="http://schemas.microsoft.com/office/drawing/2014/main" id="{F5840869-6C5A-A75D-076E-849C990B5D1B}"/>
              </a:ext>
            </a:extLst>
          </p:cNvPr>
          <p:cNvSpPr>
            <a:spLocks noChangeShapeType="1"/>
          </p:cNvSpPr>
          <p:nvPr/>
        </p:nvSpPr>
        <p:spPr bwMode="auto">
          <a:xfrm>
            <a:off x="1524000" y="1752600"/>
            <a:ext cx="7620000" cy="0"/>
          </a:xfrm>
          <a:prstGeom prst="line">
            <a:avLst/>
          </a:prstGeom>
          <a:noFill/>
          <a:ln w="38100" cmpd="dbl">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29" name="Picture 9">
            <a:extLst>
              <a:ext uri="{FF2B5EF4-FFF2-40B4-BE49-F238E27FC236}">
                <a16:creationId xmlns:a16="http://schemas.microsoft.com/office/drawing/2014/main" id="{4638B93F-2274-D779-15D5-4BE3D92D7F2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76200"/>
            <a:ext cx="169227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b="1" kern="1200">
          <a:solidFill>
            <a:srgbClr val="FF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rgbClr val="FF0000"/>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rgbClr val="FF0000"/>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rgbClr val="FF0000"/>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rgbClr val="FF0000"/>
          </a:solidFill>
          <a:effectLst>
            <a:outerShdw blurRad="38100" dist="38100" dir="2700000" algn="tl">
              <a:srgbClr val="C0C0C0"/>
            </a:outerShdw>
          </a:effectLst>
          <a:latin typeface="Arial" panose="020B0604020202020204" pitchFamily="34" charset="0"/>
        </a:defRPr>
      </a:lvl5pPr>
      <a:lvl6pPr marL="457200" algn="ctr" rtl="0" eaLnBrk="0" fontAlgn="base" hangingPunct="0">
        <a:spcBef>
          <a:spcPct val="0"/>
        </a:spcBef>
        <a:spcAft>
          <a:spcPct val="0"/>
        </a:spcAft>
        <a:defRPr sz="4400" b="1">
          <a:solidFill>
            <a:srgbClr val="FF0000"/>
          </a:solidFill>
          <a:effectLst>
            <a:outerShdw blurRad="38100" dist="38100" dir="2700000" algn="tl">
              <a:srgbClr val="C0C0C0"/>
            </a:outerShdw>
          </a:effectLst>
          <a:latin typeface="Arial" panose="020B0604020202020204" pitchFamily="34" charset="0"/>
        </a:defRPr>
      </a:lvl6pPr>
      <a:lvl7pPr marL="914400" algn="ctr" rtl="0" eaLnBrk="0" fontAlgn="base" hangingPunct="0">
        <a:spcBef>
          <a:spcPct val="0"/>
        </a:spcBef>
        <a:spcAft>
          <a:spcPct val="0"/>
        </a:spcAft>
        <a:defRPr sz="4400" b="1">
          <a:solidFill>
            <a:srgbClr val="FF0000"/>
          </a:solidFill>
          <a:effectLst>
            <a:outerShdw blurRad="38100" dist="38100" dir="2700000" algn="tl">
              <a:srgbClr val="C0C0C0"/>
            </a:outerShdw>
          </a:effectLst>
          <a:latin typeface="Arial" panose="020B0604020202020204" pitchFamily="34" charset="0"/>
        </a:defRPr>
      </a:lvl7pPr>
      <a:lvl8pPr marL="1371600" algn="ctr" rtl="0" eaLnBrk="0" fontAlgn="base" hangingPunct="0">
        <a:spcBef>
          <a:spcPct val="0"/>
        </a:spcBef>
        <a:spcAft>
          <a:spcPct val="0"/>
        </a:spcAft>
        <a:defRPr sz="4400" b="1">
          <a:solidFill>
            <a:srgbClr val="FF0000"/>
          </a:solidFill>
          <a:effectLst>
            <a:outerShdw blurRad="38100" dist="38100" dir="2700000" algn="tl">
              <a:srgbClr val="C0C0C0"/>
            </a:outerShdw>
          </a:effectLst>
          <a:latin typeface="Arial" panose="020B0604020202020204" pitchFamily="34" charset="0"/>
        </a:defRPr>
      </a:lvl8pPr>
      <a:lvl9pPr marL="1828800" algn="ctr" rtl="0" eaLnBrk="0" fontAlgn="base" hangingPunct="0">
        <a:spcBef>
          <a:spcPct val="0"/>
        </a:spcBef>
        <a:spcAft>
          <a:spcPct val="0"/>
        </a:spcAft>
        <a:defRPr sz="4400" b="1">
          <a:solidFill>
            <a:srgbClr val="FF0000"/>
          </a:solidFill>
          <a:effectLst>
            <a:outerShdw blurRad="38100" dist="38100" dir="2700000" algn="tl">
              <a:srgbClr val="C0C0C0"/>
            </a:outerShdw>
          </a:effectLst>
          <a:latin typeface="Arial" panose="020B0604020202020204" pitchFamily="34" charset="0"/>
        </a:defRPr>
      </a:lvl9pPr>
    </p:titleStyle>
    <p:bodyStyle>
      <a:lvl1pPr marL="342900" indent="-342900" algn="l" rtl="0" eaLnBrk="0" fontAlgn="base" hangingPunct="0">
        <a:spcBef>
          <a:spcPct val="0"/>
        </a:spcBef>
        <a:spcAft>
          <a:spcPct val="0"/>
        </a:spcAft>
        <a:buClr>
          <a:schemeClr val="accent2"/>
        </a:buClr>
        <a:buSzPct val="70000"/>
        <a:buFont typeface="Wingdings" panose="05000000000000000000" pitchFamily="2" charset="2"/>
        <a:buChar char="Ø"/>
        <a:defRPr sz="3000" kern="1200">
          <a:solidFill>
            <a:srgbClr val="000000"/>
          </a:solidFill>
          <a:latin typeface="+mn-lt"/>
          <a:ea typeface="+mn-ea"/>
          <a:cs typeface="+mn-cs"/>
        </a:defRPr>
      </a:lvl1pPr>
      <a:lvl2pPr marL="742950" indent="-285750" algn="l" rtl="0" eaLnBrk="0" fontAlgn="base" hangingPunct="0">
        <a:spcBef>
          <a:spcPct val="0"/>
        </a:spcBef>
        <a:spcAft>
          <a:spcPct val="0"/>
        </a:spcAft>
        <a:buClr>
          <a:schemeClr val="accent2"/>
        </a:buClr>
        <a:buSzPct val="70000"/>
        <a:buFont typeface="Wingdings" panose="05000000000000000000" pitchFamily="2" charset="2"/>
        <a:buChar char="Ø"/>
        <a:defRPr sz="3000" kern="1200">
          <a:solidFill>
            <a:srgbClr val="000000"/>
          </a:solidFill>
          <a:latin typeface="+mn-lt"/>
          <a:ea typeface="+mn-ea"/>
          <a:cs typeface="+mn-cs"/>
        </a:defRPr>
      </a:lvl2pPr>
      <a:lvl3pPr marL="1143000" indent="-228600" algn="l" rtl="0" eaLnBrk="0" fontAlgn="base" hangingPunct="0">
        <a:spcBef>
          <a:spcPct val="0"/>
        </a:spcBef>
        <a:spcAft>
          <a:spcPct val="0"/>
        </a:spcAft>
        <a:buClr>
          <a:schemeClr val="accent2"/>
        </a:buClr>
        <a:buSzPct val="70000"/>
        <a:buFont typeface="Wingdings" panose="05000000000000000000" pitchFamily="2" charset="2"/>
        <a:buChar char="Ø"/>
        <a:defRPr sz="3000" kern="1200">
          <a:solidFill>
            <a:srgbClr val="000000"/>
          </a:solidFill>
          <a:latin typeface="+mn-lt"/>
          <a:ea typeface="+mn-ea"/>
          <a:cs typeface="+mn-cs"/>
        </a:defRPr>
      </a:lvl3pPr>
      <a:lvl4pPr marL="1600200" indent="-228600" algn="l" rtl="0" eaLnBrk="0" fontAlgn="base" hangingPunct="0">
        <a:spcBef>
          <a:spcPct val="0"/>
        </a:spcBef>
        <a:spcAft>
          <a:spcPct val="0"/>
        </a:spcAft>
        <a:buClr>
          <a:schemeClr val="accent2"/>
        </a:buClr>
        <a:buSzPct val="70000"/>
        <a:buFont typeface="Wingdings" panose="05000000000000000000" pitchFamily="2" charset="2"/>
        <a:buChar char="Ø"/>
        <a:defRPr sz="3000" kern="1200">
          <a:solidFill>
            <a:srgbClr val="000000"/>
          </a:solidFill>
          <a:latin typeface="+mn-lt"/>
          <a:ea typeface="+mn-ea"/>
          <a:cs typeface="+mn-cs"/>
        </a:defRPr>
      </a:lvl4pPr>
      <a:lvl5pPr marL="2057400" indent="-228600" algn="l" rtl="0" eaLnBrk="0" fontAlgn="base" hangingPunct="0">
        <a:spcBef>
          <a:spcPct val="0"/>
        </a:spcBef>
        <a:spcAft>
          <a:spcPct val="0"/>
        </a:spcAft>
        <a:buClr>
          <a:schemeClr val="accent2"/>
        </a:buClr>
        <a:buSzPct val="70000"/>
        <a:buFont typeface="Wingdings" panose="05000000000000000000" pitchFamily="2" charset="2"/>
        <a:buChar char="Ø"/>
        <a:defRPr sz="3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tetonscouts.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a:extLst>
              <a:ext uri="{FF2B5EF4-FFF2-40B4-BE49-F238E27FC236}">
                <a16:creationId xmlns:a16="http://schemas.microsoft.com/office/drawing/2014/main" id="{DD35BF1B-1184-82D0-3461-E78136D78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3767138"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a:extLst>
              <a:ext uri="{FF2B5EF4-FFF2-40B4-BE49-F238E27FC236}">
                <a16:creationId xmlns:a16="http://schemas.microsoft.com/office/drawing/2014/main" id="{EB2283B0-E566-3782-B448-AEFE17E29892}"/>
              </a:ext>
            </a:extLst>
          </p:cNvPr>
          <p:cNvSpPr>
            <a:spLocks noGrp="1" noChangeArrowheads="1"/>
          </p:cNvSpPr>
          <p:nvPr>
            <p:ph type="ctrTitle"/>
          </p:nvPr>
        </p:nvSpPr>
        <p:spPr>
          <a:xfrm>
            <a:off x="3505200" y="1905000"/>
            <a:ext cx="5334000" cy="2133600"/>
          </a:xfrm>
        </p:spPr>
        <p:txBody>
          <a:bodyPr anchor="ctr"/>
          <a:lstStyle/>
          <a:p>
            <a:pPr>
              <a:defRPr/>
            </a:pPr>
            <a:r>
              <a:rPr lang="en-US" altLang="en-US" sz="4800"/>
              <a:t>The Eagle Scout Leadership Service Project</a:t>
            </a:r>
          </a:p>
        </p:txBody>
      </p:sp>
      <p:sp>
        <p:nvSpPr>
          <p:cNvPr id="2051" name="Rectangle 3">
            <a:extLst>
              <a:ext uri="{FF2B5EF4-FFF2-40B4-BE49-F238E27FC236}">
                <a16:creationId xmlns:a16="http://schemas.microsoft.com/office/drawing/2014/main" id="{4CEC96DF-C715-D896-DA47-A2D8B36C92E4}"/>
              </a:ext>
            </a:extLst>
          </p:cNvPr>
          <p:cNvSpPr>
            <a:spLocks noGrp="1" noChangeArrowheads="1"/>
          </p:cNvSpPr>
          <p:nvPr>
            <p:ph type="subTitle" idx="1"/>
          </p:nvPr>
        </p:nvSpPr>
        <p:spPr>
          <a:xfrm>
            <a:off x="3048000" y="4419600"/>
            <a:ext cx="5867400" cy="1828800"/>
          </a:xfrm>
        </p:spPr>
        <p:txBody>
          <a:bodyPr/>
          <a:lstStyle/>
          <a:p>
            <a:pPr>
              <a:lnSpc>
                <a:spcPct val="80000"/>
              </a:lnSpc>
              <a:defRPr/>
            </a:pPr>
            <a:r>
              <a:rPr lang="en-US" altLang="en-US" sz="4400" b="1">
                <a:solidFill>
                  <a:srgbClr val="FF0000"/>
                </a:solidFill>
                <a:effectLst>
                  <a:outerShdw blurRad="38100" dist="38100" dir="2700000" algn="tl">
                    <a:srgbClr val="C0C0C0"/>
                  </a:outerShdw>
                </a:effectLst>
              </a:rPr>
              <a:t>&amp;</a:t>
            </a:r>
          </a:p>
          <a:p>
            <a:pPr>
              <a:lnSpc>
                <a:spcPct val="80000"/>
              </a:lnSpc>
              <a:defRPr/>
            </a:pPr>
            <a:r>
              <a:rPr lang="en-US" altLang="en-US" sz="4400" b="1">
                <a:solidFill>
                  <a:srgbClr val="FF0000"/>
                </a:solidFill>
                <a:effectLst>
                  <a:outerShdw blurRad="38100" dist="38100" dir="2700000" algn="tl">
                    <a:srgbClr val="C0C0C0"/>
                  </a:outerShdw>
                </a:effectLst>
              </a:rPr>
              <a:t>Trail to Eagle</a:t>
            </a:r>
          </a:p>
          <a:p>
            <a:pPr>
              <a:lnSpc>
                <a:spcPct val="80000"/>
              </a:lnSpc>
              <a:defRPr/>
            </a:pPr>
            <a:endParaRPr lang="en-US" altLang="en-US" b="1">
              <a:solidFill>
                <a:schemeClr val="tx1"/>
              </a:solidFill>
              <a:effectLst>
                <a:outerShdw blurRad="38100" dist="38100" dir="2700000" algn="tl">
                  <a:srgbClr val="C0C0C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13B8DFE-E9F3-50A2-4A12-CDCAD07366CC}"/>
              </a:ext>
            </a:extLst>
          </p:cNvPr>
          <p:cNvSpPr>
            <a:spLocks noGrp="1" noChangeArrowheads="1"/>
          </p:cNvSpPr>
          <p:nvPr>
            <p:ph type="title"/>
          </p:nvPr>
        </p:nvSpPr>
        <p:spPr/>
        <p:txBody>
          <a:bodyPr/>
          <a:lstStyle/>
          <a:p>
            <a:pPr>
              <a:defRPr/>
            </a:pPr>
            <a:r>
              <a:rPr lang="en-US" altLang="en-US" sz="4000"/>
              <a:t>Definition -</a:t>
            </a:r>
            <a:br>
              <a:rPr lang="en-US" altLang="en-US" sz="4000"/>
            </a:br>
            <a:r>
              <a:rPr lang="en-US" altLang="en-US" sz="4000"/>
              <a:t>Plan and Develop</a:t>
            </a:r>
          </a:p>
        </p:txBody>
      </p:sp>
      <p:sp>
        <p:nvSpPr>
          <p:cNvPr id="31747" name="Rectangle 3">
            <a:extLst>
              <a:ext uri="{FF2B5EF4-FFF2-40B4-BE49-F238E27FC236}">
                <a16:creationId xmlns:a16="http://schemas.microsoft.com/office/drawing/2014/main" id="{E312670A-CA23-4904-3E45-B1732BF21212}"/>
              </a:ext>
            </a:extLst>
          </p:cNvPr>
          <p:cNvSpPr>
            <a:spLocks noChangeArrowheads="1"/>
          </p:cNvSpPr>
          <p:nvPr/>
        </p:nvSpPr>
        <p:spPr bwMode="auto">
          <a:xfrm>
            <a:off x="1066800" y="2971800"/>
            <a:ext cx="7315200" cy="641350"/>
          </a:xfrm>
          <a:prstGeom prst="rect">
            <a:avLst/>
          </a:prstGeom>
          <a:noFill/>
          <a:ln>
            <a:noFill/>
          </a:ln>
          <a:effectLst/>
        </p:spPr>
        <p:txBody>
          <a:bodyPr>
            <a:spAutoFit/>
          </a:bodyPr>
          <a:lstStyle/>
          <a:p>
            <a:pPr>
              <a:defRPr/>
            </a:pPr>
            <a:endParaRPr lang="en-US" altLang="en-US" sz="3600" b="1" i="1">
              <a:effectLst>
                <a:outerShdw blurRad="38100" dist="38100" dir="2700000" algn="tl">
                  <a:srgbClr val="C0C0C0"/>
                </a:outerShdw>
              </a:effectLst>
            </a:endParaRPr>
          </a:p>
        </p:txBody>
      </p:sp>
      <p:sp>
        <p:nvSpPr>
          <p:cNvPr id="31748" name="Rectangle 4">
            <a:extLst>
              <a:ext uri="{FF2B5EF4-FFF2-40B4-BE49-F238E27FC236}">
                <a16:creationId xmlns:a16="http://schemas.microsoft.com/office/drawing/2014/main" id="{E87C224E-1D30-0108-6247-AC6EB14F6AE2}"/>
              </a:ext>
            </a:extLst>
          </p:cNvPr>
          <p:cNvSpPr>
            <a:spLocks noChangeArrowheads="1"/>
          </p:cNvSpPr>
          <p:nvPr/>
        </p:nvSpPr>
        <p:spPr bwMode="auto">
          <a:xfrm>
            <a:off x="1219200" y="2133600"/>
            <a:ext cx="7075488"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70000"/>
              <a:buFont typeface="Wingdings" panose="05000000000000000000" pitchFamily="2" charset="2"/>
              <a:buChar char="Ø"/>
            </a:pPr>
            <a:r>
              <a:rPr lang="en-US" altLang="en-US" sz="2800">
                <a:solidFill>
                  <a:srgbClr val="000000"/>
                </a:solidFill>
              </a:rPr>
              <a:t>Note that a project where the Scout is given a “plan” or “detailed list” of the way the project must be done, by the organization to be served, does not qualify. </a:t>
            </a:r>
            <a:r>
              <a:rPr lang="en-US" altLang="en-US" sz="2800" i="1">
                <a:solidFill>
                  <a:srgbClr val="000000"/>
                </a:solidFill>
              </a:rPr>
              <a:t>The Scout must plan and develop the project – and show leadership.</a:t>
            </a:r>
          </a:p>
          <a:p>
            <a:pPr>
              <a:buClr>
                <a:schemeClr val="accent2"/>
              </a:buClr>
              <a:buSzPct val="70000"/>
              <a:buFont typeface="Wingdings" panose="05000000000000000000" pitchFamily="2" charset="2"/>
              <a:buChar char="Ø"/>
            </a:pPr>
            <a:r>
              <a:rPr lang="en-US" altLang="en-US" sz="2800">
                <a:solidFill>
                  <a:srgbClr val="000000"/>
                </a:solidFill>
              </a:rPr>
              <a:t>The organization to be served probably does not know what constitutes a valid Eagle Scout Leadership Service Project. </a:t>
            </a:r>
            <a:r>
              <a:rPr lang="en-US" altLang="en-US" sz="2800" i="1">
                <a:solidFill>
                  <a:srgbClr val="000000"/>
                </a:solidFill>
              </a:rPr>
              <a:t>The Scout may need to educate them.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1748">
                                            <p:txEl>
                                              <p:pRg st="0" end="0"/>
                                            </p:txEl>
                                          </p:spTgt>
                                        </p:tgtEl>
                                        <p:attrNameLst>
                                          <p:attrName>style.visibility</p:attrName>
                                        </p:attrNameLst>
                                      </p:cBhvr>
                                      <p:to>
                                        <p:strVal val="visible"/>
                                      </p:to>
                                    </p:set>
                                    <p:animEffect transition="in" filter="wipe(up)">
                                      <p:cBhvr>
                                        <p:cTn id="7" dur="5000"/>
                                        <p:tgtEl>
                                          <p:spTgt spid="317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1748">
                                            <p:txEl>
                                              <p:pRg st="1" end="1"/>
                                            </p:txEl>
                                          </p:spTgt>
                                        </p:tgtEl>
                                        <p:attrNameLst>
                                          <p:attrName>style.visibility</p:attrName>
                                        </p:attrNameLst>
                                      </p:cBhvr>
                                      <p:to>
                                        <p:strVal val="visible"/>
                                      </p:to>
                                    </p:set>
                                    <p:animEffect transition="in" filter="wipe(up)">
                                      <p:cBhvr>
                                        <p:cTn id="12" dur="5000"/>
                                        <p:tgtEl>
                                          <p:spTgt spid="317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D5B912F-6BC0-9687-2920-18C541523243}"/>
              </a:ext>
            </a:extLst>
          </p:cNvPr>
          <p:cNvSpPr>
            <a:spLocks noGrp="1" noChangeArrowheads="1"/>
          </p:cNvSpPr>
          <p:nvPr>
            <p:ph type="title"/>
          </p:nvPr>
        </p:nvSpPr>
        <p:spPr/>
        <p:txBody>
          <a:bodyPr/>
          <a:lstStyle/>
          <a:p>
            <a:pPr>
              <a:defRPr/>
            </a:pPr>
            <a:r>
              <a:rPr lang="en-US" altLang="en-US" sz="4000"/>
              <a:t>Give Leadership to Others</a:t>
            </a:r>
          </a:p>
        </p:txBody>
      </p:sp>
      <p:sp>
        <p:nvSpPr>
          <p:cNvPr id="30723" name="Rectangle 3">
            <a:extLst>
              <a:ext uri="{FF2B5EF4-FFF2-40B4-BE49-F238E27FC236}">
                <a16:creationId xmlns:a16="http://schemas.microsoft.com/office/drawing/2014/main" id="{2F1D0243-BA27-2178-8D00-6F3B1EB05429}"/>
              </a:ext>
            </a:extLst>
          </p:cNvPr>
          <p:cNvSpPr>
            <a:spLocks noChangeArrowheads="1"/>
          </p:cNvSpPr>
          <p:nvPr/>
        </p:nvSpPr>
        <p:spPr bwMode="auto">
          <a:xfrm>
            <a:off x="1066800" y="2971800"/>
            <a:ext cx="7315200" cy="641350"/>
          </a:xfrm>
          <a:prstGeom prst="rect">
            <a:avLst/>
          </a:prstGeom>
          <a:noFill/>
          <a:ln>
            <a:noFill/>
          </a:ln>
          <a:effectLst/>
        </p:spPr>
        <p:txBody>
          <a:bodyPr>
            <a:spAutoFit/>
          </a:bodyPr>
          <a:lstStyle/>
          <a:p>
            <a:pPr>
              <a:defRPr/>
            </a:pPr>
            <a:endParaRPr lang="en-US" altLang="en-US" sz="3600" b="1" i="1">
              <a:effectLst>
                <a:outerShdw blurRad="38100" dist="38100" dir="2700000" algn="tl">
                  <a:srgbClr val="C0C0C0"/>
                </a:outerShdw>
              </a:effectLst>
            </a:endParaRPr>
          </a:p>
        </p:txBody>
      </p:sp>
      <p:sp>
        <p:nvSpPr>
          <p:cNvPr id="30725" name="Rectangle 5">
            <a:extLst>
              <a:ext uri="{FF2B5EF4-FFF2-40B4-BE49-F238E27FC236}">
                <a16:creationId xmlns:a16="http://schemas.microsoft.com/office/drawing/2014/main" id="{22F2F09D-937A-26E2-B0E0-9E5F4AC7F02B}"/>
              </a:ext>
            </a:extLst>
          </p:cNvPr>
          <p:cNvSpPr>
            <a:spLocks noChangeArrowheads="1"/>
          </p:cNvSpPr>
          <p:nvPr/>
        </p:nvSpPr>
        <p:spPr bwMode="auto">
          <a:xfrm>
            <a:off x="1295400" y="2743200"/>
            <a:ext cx="7075488" cy="354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70000"/>
              <a:buFont typeface="Wingdings" panose="05000000000000000000" pitchFamily="2" charset="2"/>
              <a:buChar char="Ø"/>
            </a:pPr>
            <a:r>
              <a:rPr lang="en-US" altLang="en-US" sz="3200">
                <a:solidFill>
                  <a:srgbClr val="000000"/>
                </a:solidFill>
              </a:rPr>
              <a:t>The Eagle candidate is to be the leader--to direct and manage the project. Yes… even the adults. Adults are take pictures, bring snacks, and only do work not allowed by youth. </a:t>
            </a:r>
          </a:p>
          <a:p>
            <a:pPr>
              <a:buClr>
                <a:schemeClr val="accent2"/>
              </a:buClr>
              <a:buSzPct val="70000"/>
              <a:buFont typeface="Wingdings" panose="05000000000000000000" pitchFamily="2" charset="2"/>
              <a:buChar char="Ø"/>
            </a:pPr>
            <a:r>
              <a:rPr lang="en-US" altLang="en-US" sz="3200">
                <a:solidFill>
                  <a:srgbClr val="000000"/>
                </a:solidFill>
              </a:rPr>
              <a:t>Workers are to be youth – other Scouts &amp; friends.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0725">
                                            <p:txEl>
                                              <p:pRg st="0" end="0"/>
                                            </p:txEl>
                                          </p:spTgt>
                                        </p:tgtEl>
                                        <p:attrNameLst>
                                          <p:attrName>style.visibility</p:attrName>
                                        </p:attrNameLst>
                                      </p:cBhvr>
                                      <p:to>
                                        <p:strVal val="visible"/>
                                      </p:to>
                                    </p:set>
                                    <p:animEffect transition="in" filter="wipe(up)">
                                      <p:cBhvr>
                                        <p:cTn id="7" dur="5000"/>
                                        <p:tgtEl>
                                          <p:spTgt spid="30725">
                                            <p:txEl>
                                              <p:pRg st="0" end="0"/>
                                            </p:txEl>
                                          </p:spTgt>
                                        </p:tgtEl>
                                      </p:cBhvr>
                                    </p:animEffect>
                                  </p:childTnLst>
                                </p:cTn>
                              </p:par>
                            </p:childTnLst>
                          </p:cTn>
                        </p:par>
                        <p:par>
                          <p:cTn id="8" fill="hold" nodeType="afterGroup">
                            <p:stCondLst>
                              <p:cond delay="5000"/>
                            </p:stCondLst>
                            <p:childTnLst>
                              <p:par>
                                <p:cTn id="9" presetID="22" presetClass="entr" presetSubtype="1" fill="hold" nodeType="afterEffect">
                                  <p:stCondLst>
                                    <p:cond delay="0"/>
                                  </p:stCondLst>
                                  <p:childTnLst>
                                    <p:set>
                                      <p:cBhvr>
                                        <p:cTn id="10" dur="1" fill="hold">
                                          <p:stCondLst>
                                            <p:cond delay="0"/>
                                          </p:stCondLst>
                                        </p:cTn>
                                        <p:tgtEl>
                                          <p:spTgt spid="30725">
                                            <p:txEl>
                                              <p:pRg st="1" end="1"/>
                                            </p:txEl>
                                          </p:spTgt>
                                        </p:tgtEl>
                                        <p:attrNameLst>
                                          <p:attrName>style.visibility</p:attrName>
                                        </p:attrNameLst>
                                      </p:cBhvr>
                                      <p:to>
                                        <p:strVal val="visible"/>
                                      </p:to>
                                    </p:set>
                                    <p:animEffect transition="in" filter="wipe(up)">
                                      <p:cBhvr>
                                        <p:cTn id="11" dur="5000"/>
                                        <p:tgtEl>
                                          <p:spTgt spid="3072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A2D56E5-6582-5A87-3B2A-E75618D7ECA3}"/>
              </a:ext>
            </a:extLst>
          </p:cNvPr>
          <p:cNvSpPr>
            <a:spLocks noGrp="1" noChangeArrowheads="1"/>
          </p:cNvSpPr>
          <p:nvPr>
            <p:ph type="title"/>
          </p:nvPr>
        </p:nvSpPr>
        <p:spPr/>
        <p:txBody>
          <a:bodyPr/>
          <a:lstStyle/>
          <a:p>
            <a:pPr>
              <a:defRPr/>
            </a:pPr>
            <a:r>
              <a:rPr lang="en-US" altLang="en-US"/>
              <a:t>Limitations</a:t>
            </a:r>
            <a:endParaRPr lang="en-US" altLang="en-US" sz="4000"/>
          </a:p>
        </p:txBody>
      </p:sp>
      <p:sp>
        <p:nvSpPr>
          <p:cNvPr id="33798" name="Rectangle 6">
            <a:extLst>
              <a:ext uri="{FF2B5EF4-FFF2-40B4-BE49-F238E27FC236}">
                <a16:creationId xmlns:a16="http://schemas.microsoft.com/office/drawing/2014/main" id="{9C8AEF5B-FCFE-8E2C-A2D5-5B4150E2D664}"/>
              </a:ext>
            </a:extLst>
          </p:cNvPr>
          <p:cNvSpPr>
            <a:spLocks noChangeArrowheads="1"/>
          </p:cNvSpPr>
          <p:nvPr/>
        </p:nvSpPr>
        <p:spPr bwMode="auto">
          <a:xfrm>
            <a:off x="1219200" y="2209800"/>
            <a:ext cx="7075488" cy="374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70000"/>
              <a:buFont typeface="Wingdings" panose="05000000000000000000" pitchFamily="2" charset="2"/>
              <a:buChar char="Ø"/>
            </a:pPr>
            <a:r>
              <a:rPr lang="en-US" altLang="en-US" sz="3200">
                <a:solidFill>
                  <a:srgbClr val="000000"/>
                </a:solidFill>
              </a:rPr>
              <a:t>“Routine labor..(or normal maintenance) should not be considered.” The project can not benefit BSA nor the council.  </a:t>
            </a:r>
          </a:p>
          <a:p>
            <a:pPr>
              <a:buClr>
                <a:schemeClr val="accent2"/>
              </a:buClr>
              <a:buSzPct val="70000"/>
              <a:buFont typeface="Wingdings" panose="05000000000000000000" pitchFamily="2" charset="2"/>
              <a:buChar char="Ø"/>
            </a:pPr>
            <a:r>
              <a:rPr lang="en-US" altLang="en-US" sz="3200">
                <a:solidFill>
                  <a:srgbClr val="000000"/>
                </a:solidFill>
              </a:rPr>
              <a:t>“The Project also may not be performed for a business or an individual, be of a commercial nature, or be a fund-raiser. </a:t>
            </a:r>
            <a:r>
              <a:rPr lang="en-US" altLang="en-US">
                <a:solidFill>
                  <a:srgbClr val="000000"/>
                </a:solidFill>
              </a:rPr>
              <a:t>(Fund-raising is permitted only for securing materials or supplies needed to carry out your project)”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3798">
                                            <p:txEl>
                                              <p:pRg st="0" end="0"/>
                                            </p:txEl>
                                          </p:spTgt>
                                        </p:tgtEl>
                                        <p:attrNameLst>
                                          <p:attrName>style.visibility</p:attrName>
                                        </p:attrNameLst>
                                      </p:cBhvr>
                                      <p:to>
                                        <p:strVal val="visible"/>
                                      </p:to>
                                    </p:set>
                                    <p:animEffect transition="in" filter="wipe(up)">
                                      <p:cBhvr>
                                        <p:cTn id="7" dur="5000"/>
                                        <p:tgtEl>
                                          <p:spTgt spid="337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3798">
                                            <p:txEl>
                                              <p:pRg st="1" end="1"/>
                                            </p:txEl>
                                          </p:spTgt>
                                        </p:tgtEl>
                                        <p:attrNameLst>
                                          <p:attrName>style.visibility</p:attrName>
                                        </p:attrNameLst>
                                      </p:cBhvr>
                                      <p:to>
                                        <p:strVal val="visible"/>
                                      </p:to>
                                    </p:set>
                                    <p:animEffect transition="in" filter="wipe(up)">
                                      <p:cBhvr>
                                        <p:cTn id="12" dur="5000"/>
                                        <p:tgtEl>
                                          <p:spTgt spid="337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a:extLst>
              <a:ext uri="{FF2B5EF4-FFF2-40B4-BE49-F238E27FC236}">
                <a16:creationId xmlns:a16="http://schemas.microsoft.com/office/drawing/2014/main" id="{D2F2A773-7E76-0562-7B1C-4E4D66ED9C2A}"/>
              </a:ext>
            </a:extLst>
          </p:cNvPr>
          <p:cNvSpPr>
            <a:spLocks noGrp="1" noChangeArrowheads="1"/>
          </p:cNvSpPr>
          <p:nvPr>
            <p:ph type="title"/>
          </p:nvPr>
        </p:nvSpPr>
        <p:spPr/>
        <p:txBody>
          <a:bodyPr/>
          <a:lstStyle/>
          <a:p>
            <a:pPr>
              <a:defRPr/>
            </a:pPr>
            <a:r>
              <a:rPr lang="en-US" altLang="en-US"/>
              <a:t>Size</a:t>
            </a:r>
          </a:p>
        </p:txBody>
      </p:sp>
      <p:sp>
        <p:nvSpPr>
          <p:cNvPr id="25603" name="Rectangle 1027">
            <a:extLst>
              <a:ext uri="{FF2B5EF4-FFF2-40B4-BE49-F238E27FC236}">
                <a16:creationId xmlns:a16="http://schemas.microsoft.com/office/drawing/2014/main" id="{C8488DA7-E72E-6B1B-E4BF-3653B6CB6FEE}"/>
              </a:ext>
            </a:extLst>
          </p:cNvPr>
          <p:cNvSpPr>
            <a:spLocks noChangeArrowheads="1"/>
          </p:cNvSpPr>
          <p:nvPr/>
        </p:nvSpPr>
        <p:spPr bwMode="auto">
          <a:xfrm>
            <a:off x="685800" y="2209800"/>
            <a:ext cx="78486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r>
              <a:rPr lang="en-US" altLang="en-US" sz="3200">
                <a:latin typeface="Times New Roman" panose="02020603050405020304" pitchFamily="18" charset="0"/>
              </a:rPr>
              <a:t>“There is no minimum number of hours that must be spent on carrying out the project. The amount of time spent must be sufficient for the Scout to clearly demonstrate leadership skills</a:t>
            </a:r>
            <a:r>
              <a:rPr lang="en-US" altLang="en-US" sz="3200"/>
              <a:t>.”</a:t>
            </a:r>
            <a:r>
              <a:rPr lang="en-US" altLang="en-US" sz="3200">
                <a:latin typeface="Times New Roman" panose="02020603050405020304" pitchFamily="18" charset="0"/>
              </a:rPr>
              <a:t> average is over 100.</a:t>
            </a:r>
          </a:p>
          <a:p>
            <a:r>
              <a:rPr lang="en-US" altLang="en-US" sz="3200">
                <a:latin typeface="Times New Roman" panose="02020603050405020304" pitchFamily="18" charset="0"/>
              </a:rPr>
              <a:t>“Significant Project” – much larger in scope than service done for Star &amp; Life.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wipe(up)">
                                      <p:cBhvr>
                                        <p:cTn id="7" dur="50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wipe(up)">
                                      <p:cBhvr>
                                        <p:cTn id="12" dur="5000"/>
                                        <p:tgtEl>
                                          <p:spTgt spid="256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a:extLst>
              <a:ext uri="{FF2B5EF4-FFF2-40B4-BE49-F238E27FC236}">
                <a16:creationId xmlns:a16="http://schemas.microsoft.com/office/drawing/2014/main" id="{22B994C8-93DE-3892-56A7-75A36AAB5F12}"/>
              </a:ext>
            </a:extLst>
          </p:cNvPr>
          <p:cNvSpPr>
            <a:spLocks noGrp="1" noChangeArrowheads="1"/>
          </p:cNvSpPr>
          <p:nvPr>
            <p:ph type="title"/>
          </p:nvPr>
        </p:nvSpPr>
        <p:spPr/>
        <p:txBody>
          <a:bodyPr/>
          <a:lstStyle/>
          <a:p>
            <a:pPr>
              <a:defRPr/>
            </a:pPr>
            <a:r>
              <a:rPr lang="en-US" altLang="en-US"/>
              <a:t>Originality</a:t>
            </a:r>
          </a:p>
        </p:txBody>
      </p:sp>
      <p:sp>
        <p:nvSpPr>
          <p:cNvPr id="13315" name="Rectangle 1027">
            <a:extLst>
              <a:ext uri="{FF2B5EF4-FFF2-40B4-BE49-F238E27FC236}">
                <a16:creationId xmlns:a16="http://schemas.microsoft.com/office/drawing/2014/main" id="{2FF587B4-5543-F077-C7CC-7AB27572FF6E}"/>
              </a:ext>
            </a:extLst>
          </p:cNvPr>
          <p:cNvSpPr>
            <a:spLocks noChangeArrowheads="1"/>
          </p:cNvSpPr>
          <p:nvPr/>
        </p:nvSpPr>
        <p:spPr bwMode="auto">
          <a:xfrm>
            <a:off x="762000" y="2362200"/>
            <a:ext cx="79248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r>
              <a:rPr lang="en-US" altLang="en-US" sz="2400"/>
              <a:t>The project does not have to be original (something you dream up that has never been done before), but it certainly could be. </a:t>
            </a:r>
            <a:br>
              <a:rPr lang="en-US" altLang="en-US" sz="2400"/>
            </a:br>
            <a:endParaRPr lang="en-US" altLang="en-US" sz="2400"/>
          </a:p>
          <a:p>
            <a:r>
              <a:rPr lang="en-US" altLang="en-US" sz="2400"/>
              <a:t>You may pick a project that has been done before, but you must accept responsibility for planning, directing, and following through to its successful completion.</a:t>
            </a:r>
            <a:br>
              <a:rPr lang="en-US" altLang="en-US" sz="2400"/>
            </a:br>
            <a:endParaRPr lang="en-US" altLang="en-US" sz="2400"/>
          </a:p>
          <a:p>
            <a:r>
              <a:rPr lang="en-US" altLang="en-US" sz="2400"/>
              <a:t>It must be an </a:t>
            </a:r>
            <a:r>
              <a:rPr lang="en-US" altLang="en-US" sz="2400" u="sng"/>
              <a:t>individual</a:t>
            </a:r>
            <a:r>
              <a:rPr lang="en-US" altLang="en-US" sz="2400"/>
              <a:t> project – two candidates cannot receive credit for working the same project.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up)">
                                      <p:cBhvr>
                                        <p:cTn id="7" dur="50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wipe(up)">
                                      <p:cBhvr>
                                        <p:cTn id="12" dur="50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wipe(up)">
                                      <p:cBhvr>
                                        <p:cTn id="17" dur="5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7954C13-9612-9879-CDBE-EA24AE939287}"/>
              </a:ext>
            </a:extLst>
          </p:cNvPr>
          <p:cNvSpPr>
            <a:spLocks noGrp="1" noChangeArrowheads="1"/>
          </p:cNvSpPr>
          <p:nvPr>
            <p:ph type="title"/>
          </p:nvPr>
        </p:nvSpPr>
        <p:spPr/>
        <p:txBody>
          <a:bodyPr/>
          <a:lstStyle/>
          <a:p>
            <a:pPr>
              <a:defRPr/>
            </a:pPr>
            <a:r>
              <a:rPr lang="en-US" altLang="en-US"/>
              <a:t>Official BSA Guidance</a:t>
            </a:r>
          </a:p>
        </p:txBody>
      </p:sp>
      <p:sp>
        <p:nvSpPr>
          <p:cNvPr id="24579" name="Rectangle 3">
            <a:extLst>
              <a:ext uri="{FF2B5EF4-FFF2-40B4-BE49-F238E27FC236}">
                <a16:creationId xmlns:a16="http://schemas.microsoft.com/office/drawing/2014/main" id="{7D548433-A521-47BE-6EC2-191F0113482A}"/>
              </a:ext>
            </a:extLst>
          </p:cNvPr>
          <p:cNvSpPr>
            <a:spLocks noChangeArrowheads="1"/>
          </p:cNvSpPr>
          <p:nvPr/>
        </p:nvSpPr>
        <p:spPr bwMode="auto">
          <a:xfrm>
            <a:off x="1447800" y="1905000"/>
            <a:ext cx="67818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r>
              <a:rPr lang="en-US" altLang="en-US" sz="2800"/>
              <a:t>Boy Scout Handbook</a:t>
            </a:r>
            <a:br>
              <a:rPr lang="en-US" altLang="en-US" sz="2800"/>
            </a:br>
            <a:endParaRPr lang="en-US" altLang="en-US" sz="2800"/>
          </a:p>
          <a:p>
            <a:r>
              <a:rPr lang="en-US" altLang="en-US" sz="2800"/>
              <a:t>Eagle Scout Leadership Service Project Workbook (18-927D)</a:t>
            </a:r>
            <a:br>
              <a:rPr lang="en-US" altLang="en-US" sz="2800"/>
            </a:br>
            <a:endParaRPr lang="en-US" altLang="en-US" sz="2800"/>
          </a:p>
          <a:p>
            <a:r>
              <a:rPr lang="en-US" altLang="en-US" sz="2800"/>
              <a:t>Advancement Committee Policies and Procedures  (#33088)</a:t>
            </a:r>
          </a:p>
        </p:txBody>
      </p:sp>
      <p:sp>
        <p:nvSpPr>
          <p:cNvPr id="24581" name="Text Box 5">
            <a:extLst>
              <a:ext uri="{FF2B5EF4-FFF2-40B4-BE49-F238E27FC236}">
                <a16:creationId xmlns:a16="http://schemas.microsoft.com/office/drawing/2014/main" id="{16FD6377-5094-8BE6-2A3A-5EC8BE2982DE}"/>
              </a:ext>
            </a:extLst>
          </p:cNvPr>
          <p:cNvSpPr txBox="1">
            <a:spLocks noChangeArrowheads="1"/>
          </p:cNvSpPr>
          <p:nvPr/>
        </p:nvSpPr>
        <p:spPr bwMode="auto">
          <a:xfrm>
            <a:off x="838200" y="5334000"/>
            <a:ext cx="7620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000">
                <a:solidFill>
                  <a:schemeClr val="accent2"/>
                </a:solidFill>
                <a:latin typeface="Arial" panose="020B0604020202020204" pitchFamily="34" charset="0"/>
              </a:rPr>
              <a:t>Check the books or call your District Advancement Committee Member if you have questions.</a:t>
            </a:r>
          </a:p>
        </p:txBody>
      </p:sp>
      <p:sp>
        <p:nvSpPr>
          <p:cNvPr id="18437" name="Line 6">
            <a:extLst>
              <a:ext uri="{FF2B5EF4-FFF2-40B4-BE49-F238E27FC236}">
                <a16:creationId xmlns:a16="http://schemas.microsoft.com/office/drawing/2014/main" id="{4AB32B76-E297-490A-B9C3-81DCFC620C67}"/>
              </a:ext>
            </a:extLst>
          </p:cNvPr>
          <p:cNvSpPr>
            <a:spLocks noChangeShapeType="1"/>
          </p:cNvSpPr>
          <p:nvPr/>
        </p:nvSpPr>
        <p:spPr bwMode="auto">
          <a:xfrm>
            <a:off x="304800" y="5105400"/>
            <a:ext cx="85344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lef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ipe(lef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ipe(left)">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581"/>
                                        </p:tgtEl>
                                        <p:attrNameLst>
                                          <p:attrName>style.visibility</p:attrName>
                                        </p:attrNameLst>
                                      </p:cBhvr>
                                      <p:to>
                                        <p:strVal val="visible"/>
                                      </p:to>
                                    </p:set>
                                    <p:animEffect transition="in" filter="wipe(left)">
                                      <p:cBhvr>
                                        <p:cTn id="22" dur="5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0D6EF35-7C99-D587-A770-9BD29AED56D8}"/>
              </a:ext>
            </a:extLst>
          </p:cNvPr>
          <p:cNvSpPr>
            <a:spLocks noGrp="1" noChangeArrowheads="1"/>
          </p:cNvSpPr>
          <p:nvPr>
            <p:ph type="title"/>
          </p:nvPr>
        </p:nvSpPr>
        <p:spPr/>
        <p:txBody>
          <a:bodyPr/>
          <a:lstStyle/>
          <a:p>
            <a:pPr>
              <a:defRPr/>
            </a:pPr>
            <a:r>
              <a:rPr lang="en-US" altLang="en-US"/>
              <a:t>Hints for Troops</a:t>
            </a:r>
            <a:br>
              <a:rPr lang="en-US" altLang="en-US"/>
            </a:br>
            <a:r>
              <a:rPr lang="en-US" altLang="en-US" sz="2000"/>
              <a:t>(Take it or leave it)</a:t>
            </a:r>
          </a:p>
        </p:txBody>
      </p:sp>
      <p:sp>
        <p:nvSpPr>
          <p:cNvPr id="27651" name="Rectangle 3">
            <a:extLst>
              <a:ext uri="{FF2B5EF4-FFF2-40B4-BE49-F238E27FC236}">
                <a16:creationId xmlns:a16="http://schemas.microsoft.com/office/drawing/2014/main" id="{F8D39FCD-F5C1-8523-058C-8C22FE5C6BEC}"/>
              </a:ext>
            </a:extLst>
          </p:cNvPr>
          <p:cNvSpPr>
            <a:spLocks noChangeArrowheads="1"/>
          </p:cNvSpPr>
          <p:nvPr/>
        </p:nvSpPr>
        <p:spPr bwMode="auto">
          <a:xfrm>
            <a:off x="304800" y="1928813"/>
            <a:ext cx="8686800" cy="4800600"/>
          </a:xfrm>
          <a:prstGeom prst="rect">
            <a:avLst/>
          </a:prstGeom>
          <a:noFill/>
          <a:ln>
            <a:noFill/>
          </a:ln>
          <a:effec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Aft>
                <a:spcPct val="30000"/>
              </a:spcAft>
              <a:buClr>
                <a:schemeClr val="accent2"/>
              </a:buClr>
              <a:buSzPct val="70000"/>
              <a:buFont typeface="Wingdings" panose="05000000000000000000" pitchFamily="2" charset="2"/>
              <a:buChar char="Ø"/>
              <a:defRPr/>
            </a:pPr>
            <a:r>
              <a:rPr lang="en-US" altLang="en-US" sz="1800" dirty="0">
                <a:solidFill>
                  <a:srgbClr val="000000"/>
                </a:solidFill>
                <a:latin typeface="Arial" panose="020B0604020202020204" pitchFamily="34" charset="0"/>
              </a:rPr>
              <a:t>Assign an Eagle Project Advisor to work with all Eagle candidates:</a:t>
            </a:r>
          </a:p>
          <a:p>
            <a:pPr lvl="1">
              <a:spcAft>
                <a:spcPct val="30000"/>
              </a:spcAft>
              <a:buClr>
                <a:schemeClr val="accent2"/>
              </a:buClr>
              <a:buSzPct val="70000"/>
              <a:buFont typeface="Wingdings" panose="05000000000000000000" pitchFamily="2" charset="2"/>
              <a:buChar char="Ø"/>
              <a:defRPr/>
            </a:pPr>
            <a:r>
              <a:rPr lang="en-US" altLang="en-US" sz="1800" dirty="0">
                <a:solidFill>
                  <a:srgbClr val="000000"/>
                </a:solidFill>
                <a:latin typeface="Arial" panose="020B0604020202020204" pitchFamily="34" charset="0"/>
              </a:rPr>
              <a:t>Someone who is readily available to the Scouts </a:t>
            </a:r>
          </a:p>
          <a:p>
            <a:pPr lvl="2">
              <a:spcAft>
                <a:spcPct val="30000"/>
              </a:spcAft>
              <a:buClr>
                <a:schemeClr val="accent2"/>
              </a:buClr>
              <a:buSzPct val="70000"/>
              <a:buFont typeface="Wingdings" panose="05000000000000000000" pitchFamily="2" charset="2"/>
              <a:buChar char="Ø"/>
              <a:defRPr/>
            </a:pPr>
            <a:r>
              <a:rPr lang="en-US" altLang="en-US" sz="1800" dirty="0">
                <a:solidFill>
                  <a:srgbClr val="000000"/>
                </a:solidFill>
                <a:latin typeface="Arial" panose="020B0604020202020204" pitchFamily="34" charset="0"/>
              </a:rPr>
              <a:t>Preferably your Scout Committee Advancement Chairman </a:t>
            </a:r>
          </a:p>
          <a:p>
            <a:pPr lvl="1">
              <a:spcAft>
                <a:spcPct val="30000"/>
              </a:spcAft>
              <a:buClr>
                <a:schemeClr val="accent2"/>
              </a:buClr>
              <a:buSzPct val="70000"/>
              <a:buFont typeface="Wingdings" panose="05000000000000000000" pitchFamily="2" charset="2"/>
              <a:buChar char="Ø"/>
              <a:defRPr/>
            </a:pPr>
            <a:r>
              <a:rPr lang="en-US" altLang="en-US" sz="1800" dirty="0">
                <a:solidFill>
                  <a:srgbClr val="000000"/>
                </a:solidFill>
                <a:latin typeface="Arial" panose="020B0604020202020204" pitchFamily="34" charset="0"/>
              </a:rPr>
              <a:t>Knowledgeable in what is required -- and what is not.</a:t>
            </a:r>
          </a:p>
          <a:p>
            <a:pPr lvl="1">
              <a:spcAft>
                <a:spcPct val="30000"/>
              </a:spcAft>
              <a:buClr>
                <a:schemeClr val="accent2"/>
              </a:buClr>
              <a:buSzPct val="70000"/>
              <a:buFont typeface="Wingdings" panose="05000000000000000000" pitchFamily="2" charset="2"/>
              <a:buChar char="Ø"/>
              <a:defRPr/>
            </a:pPr>
            <a:r>
              <a:rPr lang="en-US" altLang="en-US" sz="1800" dirty="0">
                <a:solidFill>
                  <a:srgbClr val="000000"/>
                </a:solidFill>
                <a:latin typeface="Arial" panose="020B0604020202020204" pitchFamily="34" charset="0"/>
              </a:rPr>
              <a:t>Should establish a working relationship with District Advancement Committee – trust and understanding</a:t>
            </a:r>
          </a:p>
          <a:p>
            <a:pPr>
              <a:spcAft>
                <a:spcPct val="30000"/>
              </a:spcAft>
              <a:buClr>
                <a:schemeClr val="accent2"/>
              </a:buClr>
              <a:buSzPct val="70000"/>
              <a:buFont typeface="Wingdings" panose="05000000000000000000" pitchFamily="2" charset="2"/>
              <a:buChar char="Ø"/>
              <a:defRPr/>
            </a:pPr>
            <a:r>
              <a:rPr lang="en-US" altLang="en-US" sz="1800" dirty="0">
                <a:solidFill>
                  <a:srgbClr val="000000"/>
                </a:solidFill>
                <a:latin typeface="Arial" panose="020B0604020202020204" pitchFamily="34" charset="0"/>
              </a:rPr>
              <a:t>This will help ensure consistency in expectations from Scout to Scout.</a:t>
            </a:r>
          </a:p>
          <a:p>
            <a:pPr>
              <a:spcAft>
                <a:spcPct val="30000"/>
              </a:spcAft>
              <a:buClr>
                <a:schemeClr val="accent2"/>
              </a:buClr>
              <a:buSzPct val="70000"/>
              <a:buFont typeface="Wingdings" panose="05000000000000000000" pitchFamily="2" charset="2"/>
              <a:buChar char="Ø"/>
              <a:defRPr/>
            </a:pPr>
            <a:r>
              <a:rPr lang="en-US" altLang="en-US" sz="1800" dirty="0">
                <a:solidFill>
                  <a:srgbClr val="000000"/>
                </a:solidFill>
                <a:latin typeface="Arial" panose="020B0604020202020204" pitchFamily="34" charset="0"/>
              </a:rPr>
              <a:t>Don’t expect a Scout to please multiple adults, especially if the adults don’t fully understand the requirements.  It is hard enough to please one.</a:t>
            </a:r>
          </a:p>
          <a:p>
            <a:pPr>
              <a:spcAft>
                <a:spcPct val="30000"/>
              </a:spcAft>
              <a:buClr>
                <a:schemeClr val="accent2"/>
              </a:buClr>
              <a:buSzPct val="70000"/>
              <a:buFont typeface="Wingdings" panose="05000000000000000000" pitchFamily="2" charset="2"/>
              <a:buChar char="Ø"/>
              <a:defRPr/>
            </a:pPr>
            <a:r>
              <a:rPr lang="en-US" altLang="en-US" sz="1800" dirty="0">
                <a:solidFill>
                  <a:srgbClr val="000000"/>
                </a:solidFill>
                <a:latin typeface="Arial" panose="020B0604020202020204" pitchFamily="34" charset="0"/>
              </a:rPr>
              <a:t>Challenge the Scout to do his best, but accept what he is capable of doing.  Be aware when learning has ceased and frustration sets in.</a:t>
            </a:r>
          </a:p>
          <a:p>
            <a:pPr>
              <a:spcAft>
                <a:spcPct val="30000"/>
              </a:spcAft>
              <a:buClr>
                <a:schemeClr val="accent2"/>
              </a:buClr>
              <a:buSzPct val="70000"/>
              <a:buFont typeface="Wingdings" panose="05000000000000000000" pitchFamily="2" charset="2"/>
              <a:buChar char="Ø"/>
              <a:defRPr/>
            </a:pPr>
            <a:r>
              <a:rPr lang="en-US" altLang="en-US" sz="1800" dirty="0">
                <a:solidFill>
                  <a:srgbClr val="000000"/>
                </a:solidFill>
                <a:highlight>
                  <a:srgbClr val="FFFF00"/>
                </a:highlight>
                <a:latin typeface="Arial" panose="020B0604020202020204" pitchFamily="34" charset="0"/>
              </a:rPr>
              <a:t>Leaders may not add or delete requirements for any rank</a:t>
            </a:r>
            <a:r>
              <a:rPr lang="en-US" altLang="en-US" sz="1800" dirty="0">
                <a:solidFill>
                  <a:srgbClr val="000000"/>
                </a:solidFill>
                <a:latin typeface="Arial" panose="020B0604020202020204" pitchFamily="34" charset="0"/>
              </a:rPr>
              <a:t> (this applies to project).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up)">
                                      <p:cBhvr>
                                        <p:cTn id="7" dur="2000"/>
                                        <p:tgtEl>
                                          <p:spTgt spid="27651">
                                            <p:txEl>
                                              <p:pRg st="0" end="0"/>
                                            </p:txEl>
                                          </p:spTgt>
                                        </p:tgtEl>
                                      </p:cBhvr>
                                    </p:animEffect>
                                  </p:childTnLst>
                                </p:cTn>
                              </p:par>
                            </p:childTnLst>
                          </p:cTn>
                        </p:par>
                        <p:par>
                          <p:cTn id="8" fill="hold" nodeType="afterGroup">
                            <p:stCondLst>
                              <p:cond delay="2000"/>
                            </p:stCondLst>
                            <p:childTnLst>
                              <p:par>
                                <p:cTn id="9" presetID="22" presetClass="entr" presetSubtype="1" fill="hold" nodeType="after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animEffect transition="in" filter="wipe(up)">
                                      <p:cBhvr>
                                        <p:cTn id="11" dur="2000"/>
                                        <p:tgtEl>
                                          <p:spTgt spid="27651">
                                            <p:txEl>
                                              <p:pRg st="1" end="1"/>
                                            </p:txEl>
                                          </p:spTgt>
                                        </p:tgtEl>
                                      </p:cBhvr>
                                    </p:animEffect>
                                  </p:childTnLst>
                                </p:cTn>
                              </p:par>
                            </p:childTnLst>
                          </p:cTn>
                        </p:par>
                        <p:par>
                          <p:cTn id="12" fill="hold" nodeType="afterGroup">
                            <p:stCondLst>
                              <p:cond delay="4000"/>
                            </p:stCondLst>
                            <p:childTnLst>
                              <p:par>
                                <p:cTn id="13" presetID="22" presetClass="entr" presetSubtype="1" fill="hold" nodeType="after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animEffect transition="in" filter="wipe(up)">
                                      <p:cBhvr>
                                        <p:cTn id="15" dur="2000"/>
                                        <p:tgtEl>
                                          <p:spTgt spid="27651">
                                            <p:txEl>
                                              <p:pRg st="2" end="2"/>
                                            </p:txEl>
                                          </p:spTgt>
                                        </p:tgtEl>
                                      </p:cBhvr>
                                    </p:animEffect>
                                  </p:childTnLst>
                                </p:cTn>
                              </p:par>
                            </p:childTnLst>
                          </p:cTn>
                        </p:par>
                        <p:par>
                          <p:cTn id="16" fill="hold" nodeType="afterGroup">
                            <p:stCondLst>
                              <p:cond delay="6000"/>
                            </p:stCondLst>
                            <p:childTnLst>
                              <p:par>
                                <p:cTn id="17" presetID="22" presetClass="entr" presetSubtype="1" fill="hold" nodeType="after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animEffect transition="in" filter="wipe(up)">
                                      <p:cBhvr>
                                        <p:cTn id="19" dur="2000"/>
                                        <p:tgtEl>
                                          <p:spTgt spid="27651">
                                            <p:txEl>
                                              <p:pRg st="3" end="3"/>
                                            </p:txEl>
                                          </p:spTgt>
                                        </p:tgtEl>
                                      </p:cBhvr>
                                    </p:animEffect>
                                  </p:childTnLst>
                                </p:cTn>
                              </p:par>
                            </p:childTnLst>
                          </p:cTn>
                        </p:par>
                        <p:par>
                          <p:cTn id="20" fill="hold" nodeType="afterGroup">
                            <p:stCondLst>
                              <p:cond delay="8000"/>
                            </p:stCondLst>
                            <p:childTnLst>
                              <p:par>
                                <p:cTn id="21" presetID="22" presetClass="entr" presetSubtype="1" fill="hold" nodeType="afterEffect">
                                  <p:stCondLst>
                                    <p:cond delay="0"/>
                                  </p:stCondLst>
                                  <p:childTnLst>
                                    <p:set>
                                      <p:cBhvr>
                                        <p:cTn id="22" dur="1" fill="hold">
                                          <p:stCondLst>
                                            <p:cond delay="0"/>
                                          </p:stCondLst>
                                        </p:cTn>
                                        <p:tgtEl>
                                          <p:spTgt spid="27651">
                                            <p:txEl>
                                              <p:pRg st="4" end="4"/>
                                            </p:txEl>
                                          </p:spTgt>
                                        </p:tgtEl>
                                        <p:attrNameLst>
                                          <p:attrName>style.visibility</p:attrName>
                                        </p:attrNameLst>
                                      </p:cBhvr>
                                      <p:to>
                                        <p:strVal val="visible"/>
                                      </p:to>
                                    </p:set>
                                    <p:animEffect transition="in" filter="wipe(up)">
                                      <p:cBhvr>
                                        <p:cTn id="23" dur="3000"/>
                                        <p:tgtEl>
                                          <p:spTgt spid="27651">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27651">
                                            <p:txEl>
                                              <p:pRg st="5" end="5"/>
                                            </p:txEl>
                                          </p:spTgt>
                                        </p:tgtEl>
                                        <p:attrNameLst>
                                          <p:attrName>style.visibility</p:attrName>
                                        </p:attrNameLst>
                                      </p:cBhvr>
                                      <p:to>
                                        <p:strVal val="visible"/>
                                      </p:to>
                                    </p:set>
                                    <p:animEffect transition="in" filter="wipe(up)">
                                      <p:cBhvr>
                                        <p:cTn id="28" dur="2000"/>
                                        <p:tgtEl>
                                          <p:spTgt spid="27651">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27651">
                                            <p:txEl>
                                              <p:pRg st="6" end="6"/>
                                            </p:txEl>
                                          </p:spTgt>
                                        </p:tgtEl>
                                        <p:attrNameLst>
                                          <p:attrName>style.visibility</p:attrName>
                                        </p:attrNameLst>
                                      </p:cBhvr>
                                      <p:to>
                                        <p:strVal val="visible"/>
                                      </p:to>
                                    </p:set>
                                    <p:animEffect transition="in" filter="wipe(up)">
                                      <p:cBhvr>
                                        <p:cTn id="33" dur="5000"/>
                                        <p:tgtEl>
                                          <p:spTgt spid="27651">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nodeType="clickEffect">
                                  <p:stCondLst>
                                    <p:cond delay="0"/>
                                  </p:stCondLst>
                                  <p:childTnLst>
                                    <p:set>
                                      <p:cBhvr>
                                        <p:cTn id="37" dur="1" fill="hold">
                                          <p:stCondLst>
                                            <p:cond delay="0"/>
                                          </p:stCondLst>
                                        </p:cTn>
                                        <p:tgtEl>
                                          <p:spTgt spid="27651">
                                            <p:txEl>
                                              <p:pRg st="7" end="7"/>
                                            </p:txEl>
                                          </p:spTgt>
                                        </p:tgtEl>
                                        <p:attrNameLst>
                                          <p:attrName>style.visibility</p:attrName>
                                        </p:attrNameLst>
                                      </p:cBhvr>
                                      <p:to>
                                        <p:strVal val="visible"/>
                                      </p:to>
                                    </p:set>
                                    <p:animEffect transition="in" filter="wipe(up)">
                                      <p:cBhvr>
                                        <p:cTn id="38" dur="3000"/>
                                        <p:tgtEl>
                                          <p:spTgt spid="27651">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nodeType="clickEffect">
                                  <p:stCondLst>
                                    <p:cond delay="0"/>
                                  </p:stCondLst>
                                  <p:childTnLst>
                                    <p:set>
                                      <p:cBhvr>
                                        <p:cTn id="42" dur="1" fill="hold">
                                          <p:stCondLst>
                                            <p:cond delay="0"/>
                                          </p:stCondLst>
                                        </p:cTn>
                                        <p:tgtEl>
                                          <p:spTgt spid="27651">
                                            <p:txEl>
                                              <p:pRg st="8" end="8"/>
                                            </p:txEl>
                                          </p:spTgt>
                                        </p:tgtEl>
                                        <p:attrNameLst>
                                          <p:attrName>style.visibility</p:attrName>
                                        </p:attrNameLst>
                                      </p:cBhvr>
                                      <p:to>
                                        <p:strVal val="visible"/>
                                      </p:to>
                                    </p:set>
                                    <p:animEffect transition="in" filter="wipe(up)">
                                      <p:cBhvr>
                                        <p:cTn id="43" dur="3000"/>
                                        <p:tgtEl>
                                          <p:spTgt spid="276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9D86C3C-65CC-623F-091D-56C313E86BC0}"/>
              </a:ext>
            </a:extLst>
          </p:cNvPr>
          <p:cNvSpPr>
            <a:spLocks noGrp="1" noChangeArrowheads="1"/>
          </p:cNvSpPr>
          <p:nvPr>
            <p:ph type="title"/>
          </p:nvPr>
        </p:nvSpPr>
        <p:spPr/>
        <p:txBody>
          <a:bodyPr/>
          <a:lstStyle/>
          <a:p>
            <a:pPr>
              <a:defRPr/>
            </a:pPr>
            <a:r>
              <a:rPr lang="en-US" altLang="en-US"/>
              <a:t>Project Ideas</a:t>
            </a:r>
          </a:p>
        </p:txBody>
      </p:sp>
      <p:sp>
        <p:nvSpPr>
          <p:cNvPr id="6147" name="Rectangle 3">
            <a:extLst>
              <a:ext uri="{FF2B5EF4-FFF2-40B4-BE49-F238E27FC236}">
                <a16:creationId xmlns:a16="http://schemas.microsoft.com/office/drawing/2014/main" id="{FB026747-FFB5-13C2-A6C0-0D6EA1AAB678}"/>
              </a:ext>
            </a:extLst>
          </p:cNvPr>
          <p:cNvSpPr>
            <a:spLocks noGrp="1" noChangeArrowheads="1"/>
          </p:cNvSpPr>
          <p:nvPr>
            <p:ph type="body" idx="1"/>
          </p:nvPr>
        </p:nvSpPr>
        <p:spPr>
          <a:xfrm>
            <a:off x="457200" y="2362200"/>
            <a:ext cx="8305800" cy="3505200"/>
          </a:xfrm>
        </p:spPr>
        <p:txBody>
          <a:bodyPr/>
          <a:lstStyle/>
          <a:p>
            <a:pPr>
              <a:lnSpc>
                <a:spcPct val="80000"/>
              </a:lnSpc>
              <a:spcAft>
                <a:spcPct val="20000"/>
              </a:spcAft>
            </a:pPr>
            <a:r>
              <a:rPr lang="en-US" altLang="en-US" sz="1600"/>
              <a:t>Landscaped school grounds</a:t>
            </a:r>
          </a:p>
          <a:p>
            <a:pPr>
              <a:lnSpc>
                <a:spcPct val="80000"/>
              </a:lnSpc>
              <a:spcAft>
                <a:spcPct val="20000"/>
              </a:spcAft>
            </a:pPr>
            <a:r>
              <a:rPr lang="en-US" altLang="en-US" sz="1600"/>
              <a:t>Collected coats for men’s shelter</a:t>
            </a:r>
          </a:p>
          <a:p>
            <a:pPr>
              <a:lnSpc>
                <a:spcPct val="80000"/>
              </a:lnSpc>
              <a:spcAft>
                <a:spcPct val="20000"/>
              </a:spcAft>
            </a:pPr>
            <a:r>
              <a:rPr lang="en-US" altLang="en-US" sz="1600"/>
              <a:t>Built shot-put pit for High School</a:t>
            </a:r>
          </a:p>
          <a:p>
            <a:pPr>
              <a:lnSpc>
                <a:spcPct val="80000"/>
              </a:lnSpc>
              <a:spcAft>
                <a:spcPct val="20000"/>
              </a:spcAft>
            </a:pPr>
            <a:r>
              <a:rPr lang="en-US" altLang="en-US" sz="1600"/>
              <a:t>Built bull-pens for High School baseball field</a:t>
            </a:r>
          </a:p>
          <a:p>
            <a:pPr>
              <a:lnSpc>
                <a:spcPct val="80000"/>
              </a:lnSpc>
              <a:spcAft>
                <a:spcPct val="20000"/>
              </a:spcAft>
            </a:pPr>
            <a:r>
              <a:rPr lang="en-US" altLang="en-US" sz="1600"/>
              <a:t>Repaired &amp; cleaned out church storage shed</a:t>
            </a:r>
          </a:p>
          <a:p>
            <a:pPr>
              <a:lnSpc>
                <a:spcPct val="80000"/>
              </a:lnSpc>
              <a:spcAft>
                <a:spcPct val="20000"/>
              </a:spcAft>
            </a:pPr>
            <a:r>
              <a:rPr lang="en-US" altLang="en-US" sz="1600"/>
              <a:t>Built High School football drinking fountain &amp; drain</a:t>
            </a:r>
          </a:p>
          <a:p>
            <a:pPr>
              <a:lnSpc>
                <a:spcPct val="80000"/>
              </a:lnSpc>
              <a:spcAft>
                <a:spcPct val="20000"/>
              </a:spcAft>
            </a:pPr>
            <a:r>
              <a:rPr lang="en-US" altLang="en-US" sz="1600"/>
              <a:t>Removed, sanded, painted 10 benches for City Library.</a:t>
            </a:r>
          </a:p>
          <a:p>
            <a:pPr>
              <a:lnSpc>
                <a:spcPct val="80000"/>
              </a:lnSpc>
              <a:spcAft>
                <a:spcPct val="20000"/>
              </a:spcAft>
            </a:pPr>
            <a:r>
              <a:rPr lang="en-US" altLang="en-US" sz="1600"/>
              <a:t>Repaired, re-roofed, and painted Cemetery Pump House</a:t>
            </a:r>
          </a:p>
          <a:p>
            <a:pPr>
              <a:lnSpc>
                <a:spcPct val="80000"/>
              </a:lnSpc>
              <a:spcAft>
                <a:spcPct val="20000"/>
              </a:spcAft>
            </a:pPr>
            <a:r>
              <a:rPr lang="en-US" altLang="en-US" sz="1600"/>
              <a:t>Built soft landing area under elementary school play toys. </a:t>
            </a:r>
          </a:p>
          <a:p>
            <a:pPr>
              <a:lnSpc>
                <a:spcPct val="80000"/>
              </a:lnSpc>
              <a:spcAft>
                <a:spcPct val="20000"/>
              </a:spcAft>
            </a:pPr>
            <a:r>
              <a:rPr lang="en-US" altLang="en-US" sz="1600"/>
              <a:t>Built newspaper re-cycling bins for Elementary School</a:t>
            </a:r>
          </a:p>
          <a:p>
            <a:pPr>
              <a:lnSpc>
                <a:spcPct val="80000"/>
              </a:lnSpc>
              <a:spcAft>
                <a:spcPct val="20000"/>
              </a:spcAft>
            </a:pPr>
            <a:r>
              <a:rPr lang="en-US" altLang="en-US" sz="1600"/>
              <a:t>Repaired church ball diamond – rototilled ground, planted grass.</a:t>
            </a:r>
          </a:p>
          <a:p>
            <a:pPr>
              <a:lnSpc>
                <a:spcPct val="80000"/>
              </a:lnSpc>
              <a:spcAft>
                <a:spcPct val="20000"/>
              </a:spcAft>
            </a:pPr>
            <a:r>
              <a:rPr lang="en-US" altLang="en-US" sz="1600"/>
              <a:t>Repaired Church shelter - painted, repaired &amp; painted benches.</a:t>
            </a:r>
          </a:p>
          <a:p>
            <a:pPr>
              <a:lnSpc>
                <a:spcPct val="80000"/>
              </a:lnSpc>
              <a:spcAft>
                <a:spcPct val="20000"/>
              </a:spcAft>
            </a:pPr>
            <a:r>
              <a:rPr lang="en-US" altLang="en-US" sz="1600"/>
              <a:t>Painted hallway to football field &amp; decorated with player numbers.</a:t>
            </a:r>
          </a:p>
          <a:p>
            <a:pPr>
              <a:lnSpc>
                <a:spcPct val="80000"/>
              </a:lnSpc>
              <a:spcAft>
                <a:spcPct val="20000"/>
              </a:spcAft>
              <a:buFont typeface="Wingdings" panose="05000000000000000000" pitchFamily="2" charset="2"/>
              <a:buNone/>
            </a:pPr>
            <a:endParaRPr lang="en-US" altLang="en-US" sz="1600"/>
          </a:p>
          <a:p>
            <a:pPr>
              <a:lnSpc>
                <a:spcPct val="80000"/>
              </a:lnSpc>
              <a:spcAft>
                <a:spcPct val="20000"/>
              </a:spcAft>
            </a:pPr>
            <a:endParaRPr lang="en-US" altLang="en-US" sz="1600"/>
          </a:p>
        </p:txBody>
      </p:sp>
      <p:sp>
        <p:nvSpPr>
          <p:cNvPr id="6148" name="Text Box 4">
            <a:extLst>
              <a:ext uri="{FF2B5EF4-FFF2-40B4-BE49-F238E27FC236}">
                <a16:creationId xmlns:a16="http://schemas.microsoft.com/office/drawing/2014/main" id="{965F43D8-1915-12BE-EB33-6AB0C59D1859}"/>
              </a:ext>
            </a:extLst>
          </p:cNvPr>
          <p:cNvSpPr txBox="1">
            <a:spLocks noChangeArrowheads="1"/>
          </p:cNvSpPr>
          <p:nvPr/>
        </p:nvSpPr>
        <p:spPr bwMode="auto">
          <a:xfrm>
            <a:off x="5181600" y="2667000"/>
            <a:ext cx="344011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u="sng">
                <a:solidFill>
                  <a:schemeClr val="accent2"/>
                </a:solidFill>
                <a:latin typeface="Arial" panose="020B0604020202020204" pitchFamily="34" charset="0"/>
              </a:rPr>
              <a:t>Two general categories</a:t>
            </a:r>
            <a:r>
              <a:rPr lang="en-US" altLang="en-US">
                <a:solidFill>
                  <a:schemeClr val="accent2"/>
                </a:solidFill>
                <a:latin typeface="Arial" panose="020B0604020202020204" pitchFamily="34" charset="0"/>
              </a:rPr>
              <a:t>:</a:t>
            </a:r>
          </a:p>
          <a:p>
            <a:pPr algn="ctr">
              <a:buFontTx/>
              <a:buChar char="•"/>
            </a:pPr>
            <a:r>
              <a:rPr lang="en-US" altLang="en-US" sz="2000">
                <a:solidFill>
                  <a:schemeClr val="accent2"/>
                </a:solidFill>
                <a:latin typeface="Arial" panose="020B0604020202020204" pitchFamily="34" charset="0"/>
              </a:rPr>
              <a:t> Construction / repair</a:t>
            </a:r>
          </a:p>
          <a:p>
            <a:pPr algn="ctr">
              <a:buFontTx/>
              <a:buChar char="•"/>
            </a:pPr>
            <a:r>
              <a:rPr lang="en-US" altLang="en-US" sz="2000">
                <a:solidFill>
                  <a:schemeClr val="accent2"/>
                </a:solidFill>
                <a:latin typeface="Arial" panose="020B0604020202020204" pitchFamily="34" charset="0"/>
              </a:rPr>
              <a:t> Service</a:t>
            </a:r>
          </a:p>
        </p:txBody>
      </p:sp>
      <p:sp>
        <p:nvSpPr>
          <p:cNvPr id="6149" name="Text Box 5">
            <a:extLst>
              <a:ext uri="{FF2B5EF4-FFF2-40B4-BE49-F238E27FC236}">
                <a16:creationId xmlns:a16="http://schemas.microsoft.com/office/drawing/2014/main" id="{E70D6D05-C378-7EAE-E24C-0AA3B3DBEAB3}"/>
              </a:ext>
            </a:extLst>
          </p:cNvPr>
          <p:cNvSpPr txBox="1">
            <a:spLocks noChangeArrowheads="1"/>
          </p:cNvSpPr>
          <p:nvPr/>
        </p:nvSpPr>
        <p:spPr bwMode="auto">
          <a:xfrm>
            <a:off x="685800" y="6248400"/>
            <a:ext cx="79121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solidFill>
                  <a:srgbClr val="FF0000"/>
                </a:solidFill>
                <a:latin typeface="Arial" panose="020B0604020202020204" pitchFamily="34" charset="0"/>
              </a:rPr>
              <a:t>The Internet has many sites with project ideas – use a search engine</a:t>
            </a:r>
          </a:p>
        </p:txBody>
      </p:sp>
      <p:sp>
        <p:nvSpPr>
          <p:cNvPr id="20486" name="Line 6">
            <a:extLst>
              <a:ext uri="{FF2B5EF4-FFF2-40B4-BE49-F238E27FC236}">
                <a16:creationId xmlns:a16="http://schemas.microsoft.com/office/drawing/2014/main" id="{49DD1E82-E8CD-C977-B862-FA09B8F2CB84}"/>
              </a:ext>
            </a:extLst>
          </p:cNvPr>
          <p:cNvSpPr>
            <a:spLocks noChangeShapeType="1"/>
          </p:cNvSpPr>
          <p:nvPr/>
        </p:nvSpPr>
        <p:spPr bwMode="auto">
          <a:xfrm>
            <a:off x="762000" y="6248400"/>
            <a:ext cx="76962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up)">
                                      <p:cBhvr>
                                        <p:cTn id="7" dur="2000"/>
                                        <p:tgtEl>
                                          <p:spTgt spid="6147">
                                            <p:txEl>
                                              <p:pRg st="0" end="0"/>
                                            </p:txEl>
                                          </p:spTgt>
                                        </p:tgtEl>
                                      </p:cBhvr>
                                    </p:animEffect>
                                  </p:childTnLst>
                                </p:cTn>
                              </p:par>
                            </p:childTnLst>
                          </p:cTn>
                        </p:par>
                        <p:par>
                          <p:cTn id="8" fill="hold" nodeType="afterGroup">
                            <p:stCondLst>
                              <p:cond delay="2000"/>
                            </p:stCondLst>
                            <p:childTnLst>
                              <p:par>
                                <p:cTn id="9" presetID="22" presetClass="entr" presetSubtype="1" fill="hold" nodeType="after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Effect transition="in" filter="wipe(up)">
                                      <p:cBhvr>
                                        <p:cTn id="11" dur="2000"/>
                                        <p:tgtEl>
                                          <p:spTgt spid="6147">
                                            <p:txEl>
                                              <p:pRg st="1" end="1"/>
                                            </p:txEl>
                                          </p:spTgt>
                                        </p:tgtEl>
                                      </p:cBhvr>
                                    </p:animEffect>
                                  </p:childTnLst>
                                </p:cTn>
                              </p:par>
                            </p:childTnLst>
                          </p:cTn>
                        </p:par>
                        <p:par>
                          <p:cTn id="12" fill="hold" nodeType="afterGroup">
                            <p:stCondLst>
                              <p:cond delay="4000"/>
                            </p:stCondLst>
                            <p:childTnLst>
                              <p:par>
                                <p:cTn id="13" presetID="22" presetClass="entr" presetSubtype="1" fill="hold" nodeType="after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wipe(up)">
                                      <p:cBhvr>
                                        <p:cTn id="15" dur="2000"/>
                                        <p:tgtEl>
                                          <p:spTgt spid="6147">
                                            <p:txEl>
                                              <p:pRg st="2" end="2"/>
                                            </p:txEl>
                                          </p:spTgt>
                                        </p:tgtEl>
                                      </p:cBhvr>
                                    </p:animEffect>
                                  </p:childTnLst>
                                </p:cTn>
                              </p:par>
                            </p:childTnLst>
                          </p:cTn>
                        </p:par>
                        <p:par>
                          <p:cTn id="16" fill="hold" nodeType="afterGroup">
                            <p:stCondLst>
                              <p:cond delay="6000"/>
                            </p:stCondLst>
                            <p:childTnLst>
                              <p:par>
                                <p:cTn id="17" presetID="22" presetClass="entr" presetSubtype="1" fill="hold" nodeType="after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Effect transition="in" filter="wipe(up)">
                                      <p:cBhvr>
                                        <p:cTn id="19" dur="2000"/>
                                        <p:tgtEl>
                                          <p:spTgt spid="6147">
                                            <p:txEl>
                                              <p:pRg st="3" end="3"/>
                                            </p:txEl>
                                          </p:spTgt>
                                        </p:tgtEl>
                                      </p:cBhvr>
                                    </p:animEffect>
                                  </p:childTnLst>
                                </p:cTn>
                              </p:par>
                            </p:childTnLst>
                          </p:cTn>
                        </p:par>
                        <p:par>
                          <p:cTn id="20" fill="hold" nodeType="afterGroup">
                            <p:stCondLst>
                              <p:cond delay="8000"/>
                            </p:stCondLst>
                            <p:childTnLst>
                              <p:par>
                                <p:cTn id="21" presetID="22" presetClass="entr" presetSubtype="1" fill="hold" nodeType="after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wipe(up)">
                                      <p:cBhvr>
                                        <p:cTn id="23" dur="2000"/>
                                        <p:tgtEl>
                                          <p:spTgt spid="6147">
                                            <p:txEl>
                                              <p:pRg st="4" end="4"/>
                                            </p:txEl>
                                          </p:spTgt>
                                        </p:tgtEl>
                                      </p:cBhvr>
                                    </p:animEffect>
                                  </p:childTnLst>
                                </p:cTn>
                              </p:par>
                            </p:childTnLst>
                          </p:cTn>
                        </p:par>
                        <p:par>
                          <p:cTn id="24" fill="hold" nodeType="afterGroup">
                            <p:stCondLst>
                              <p:cond delay="10000"/>
                            </p:stCondLst>
                            <p:childTnLst>
                              <p:par>
                                <p:cTn id="25" presetID="22" presetClass="entr" presetSubtype="1" fill="hold" nodeType="afterEffect">
                                  <p:stCondLst>
                                    <p:cond delay="0"/>
                                  </p:stCondLst>
                                  <p:childTnLst>
                                    <p:set>
                                      <p:cBhvr>
                                        <p:cTn id="26" dur="1" fill="hold">
                                          <p:stCondLst>
                                            <p:cond delay="0"/>
                                          </p:stCondLst>
                                        </p:cTn>
                                        <p:tgtEl>
                                          <p:spTgt spid="6147">
                                            <p:txEl>
                                              <p:pRg st="5" end="5"/>
                                            </p:txEl>
                                          </p:spTgt>
                                        </p:tgtEl>
                                        <p:attrNameLst>
                                          <p:attrName>style.visibility</p:attrName>
                                        </p:attrNameLst>
                                      </p:cBhvr>
                                      <p:to>
                                        <p:strVal val="visible"/>
                                      </p:to>
                                    </p:set>
                                    <p:animEffect transition="in" filter="wipe(up)">
                                      <p:cBhvr>
                                        <p:cTn id="27" dur="2000"/>
                                        <p:tgtEl>
                                          <p:spTgt spid="6147">
                                            <p:txEl>
                                              <p:pRg st="5" end="5"/>
                                            </p:txEl>
                                          </p:spTgt>
                                        </p:tgtEl>
                                      </p:cBhvr>
                                    </p:animEffect>
                                  </p:childTnLst>
                                </p:cTn>
                              </p:par>
                            </p:childTnLst>
                          </p:cTn>
                        </p:par>
                        <p:par>
                          <p:cTn id="28" fill="hold" nodeType="afterGroup">
                            <p:stCondLst>
                              <p:cond delay="12000"/>
                            </p:stCondLst>
                            <p:childTnLst>
                              <p:par>
                                <p:cTn id="29" presetID="22" presetClass="entr" presetSubtype="1" fill="hold" nodeType="afterEffect">
                                  <p:stCondLst>
                                    <p:cond delay="0"/>
                                  </p:stCondLst>
                                  <p:childTnLst>
                                    <p:set>
                                      <p:cBhvr>
                                        <p:cTn id="30" dur="1" fill="hold">
                                          <p:stCondLst>
                                            <p:cond delay="0"/>
                                          </p:stCondLst>
                                        </p:cTn>
                                        <p:tgtEl>
                                          <p:spTgt spid="6147">
                                            <p:txEl>
                                              <p:pRg st="6" end="6"/>
                                            </p:txEl>
                                          </p:spTgt>
                                        </p:tgtEl>
                                        <p:attrNameLst>
                                          <p:attrName>style.visibility</p:attrName>
                                        </p:attrNameLst>
                                      </p:cBhvr>
                                      <p:to>
                                        <p:strVal val="visible"/>
                                      </p:to>
                                    </p:set>
                                    <p:animEffect transition="in" filter="wipe(up)">
                                      <p:cBhvr>
                                        <p:cTn id="31" dur="2000"/>
                                        <p:tgtEl>
                                          <p:spTgt spid="6147">
                                            <p:txEl>
                                              <p:pRg st="6" end="6"/>
                                            </p:txEl>
                                          </p:spTgt>
                                        </p:tgtEl>
                                      </p:cBhvr>
                                    </p:animEffect>
                                  </p:childTnLst>
                                </p:cTn>
                              </p:par>
                            </p:childTnLst>
                          </p:cTn>
                        </p:par>
                        <p:par>
                          <p:cTn id="32" fill="hold" nodeType="afterGroup">
                            <p:stCondLst>
                              <p:cond delay="14000"/>
                            </p:stCondLst>
                            <p:childTnLst>
                              <p:par>
                                <p:cTn id="33" presetID="22" presetClass="entr" presetSubtype="1" fill="hold" nodeType="afterEffect">
                                  <p:stCondLst>
                                    <p:cond delay="0"/>
                                  </p:stCondLst>
                                  <p:childTnLst>
                                    <p:set>
                                      <p:cBhvr>
                                        <p:cTn id="34" dur="1" fill="hold">
                                          <p:stCondLst>
                                            <p:cond delay="0"/>
                                          </p:stCondLst>
                                        </p:cTn>
                                        <p:tgtEl>
                                          <p:spTgt spid="6147">
                                            <p:txEl>
                                              <p:pRg st="7" end="7"/>
                                            </p:txEl>
                                          </p:spTgt>
                                        </p:tgtEl>
                                        <p:attrNameLst>
                                          <p:attrName>style.visibility</p:attrName>
                                        </p:attrNameLst>
                                      </p:cBhvr>
                                      <p:to>
                                        <p:strVal val="visible"/>
                                      </p:to>
                                    </p:set>
                                    <p:animEffect transition="in" filter="wipe(up)">
                                      <p:cBhvr>
                                        <p:cTn id="35" dur="2000"/>
                                        <p:tgtEl>
                                          <p:spTgt spid="6147">
                                            <p:txEl>
                                              <p:pRg st="7" end="7"/>
                                            </p:txEl>
                                          </p:spTgt>
                                        </p:tgtEl>
                                      </p:cBhvr>
                                    </p:animEffect>
                                  </p:childTnLst>
                                </p:cTn>
                              </p:par>
                            </p:childTnLst>
                          </p:cTn>
                        </p:par>
                        <p:par>
                          <p:cTn id="36" fill="hold" nodeType="afterGroup">
                            <p:stCondLst>
                              <p:cond delay="16000"/>
                            </p:stCondLst>
                            <p:childTnLst>
                              <p:par>
                                <p:cTn id="37" presetID="22" presetClass="entr" presetSubtype="1" fill="hold" nodeType="afterEffect">
                                  <p:stCondLst>
                                    <p:cond delay="0"/>
                                  </p:stCondLst>
                                  <p:childTnLst>
                                    <p:set>
                                      <p:cBhvr>
                                        <p:cTn id="38" dur="1" fill="hold">
                                          <p:stCondLst>
                                            <p:cond delay="0"/>
                                          </p:stCondLst>
                                        </p:cTn>
                                        <p:tgtEl>
                                          <p:spTgt spid="6147">
                                            <p:txEl>
                                              <p:pRg st="8" end="8"/>
                                            </p:txEl>
                                          </p:spTgt>
                                        </p:tgtEl>
                                        <p:attrNameLst>
                                          <p:attrName>style.visibility</p:attrName>
                                        </p:attrNameLst>
                                      </p:cBhvr>
                                      <p:to>
                                        <p:strVal val="visible"/>
                                      </p:to>
                                    </p:set>
                                    <p:animEffect transition="in" filter="wipe(up)">
                                      <p:cBhvr>
                                        <p:cTn id="39" dur="2000"/>
                                        <p:tgtEl>
                                          <p:spTgt spid="6147">
                                            <p:txEl>
                                              <p:pRg st="8" end="8"/>
                                            </p:txEl>
                                          </p:spTgt>
                                        </p:tgtEl>
                                      </p:cBhvr>
                                    </p:animEffect>
                                  </p:childTnLst>
                                </p:cTn>
                              </p:par>
                            </p:childTnLst>
                          </p:cTn>
                        </p:par>
                        <p:par>
                          <p:cTn id="40" fill="hold" nodeType="afterGroup">
                            <p:stCondLst>
                              <p:cond delay="18000"/>
                            </p:stCondLst>
                            <p:childTnLst>
                              <p:par>
                                <p:cTn id="41" presetID="22" presetClass="entr" presetSubtype="1" fill="hold" nodeType="afterEffect">
                                  <p:stCondLst>
                                    <p:cond delay="0"/>
                                  </p:stCondLst>
                                  <p:childTnLst>
                                    <p:set>
                                      <p:cBhvr>
                                        <p:cTn id="42" dur="1" fill="hold">
                                          <p:stCondLst>
                                            <p:cond delay="0"/>
                                          </p:stCondLst>
                                        </p:cTn>
                                        <p:tgtEl>
                                          <p:spTgt spid="6147">
                                            <p:txEl>
                                              <p:pRg st="9" end="9"/>
                                            </p:txEl>
                                          </p:spTgt>
                                        </p:tgtEl>
                                        <p:attrNameLst>
                                          <p:attrName>style.visibility</p:attrName>
                                        </p:attrNameLst>
                                      </p:cBhvr>
                                      <p:to>
                                        <p:strVal val="visible"/>
                                      </p:to>
                                    </p:set>
                                    <p:animEffect transition="in" filter="wipe(up)">
                                      <p:cBhvr>
                                        <p:cTn id="43" dur="2000"/>
                                        <p:tgtEl>
                                          <p:spTgt spid="6147">
                                            <p:txEl>
                                              <p:pRg st="9" end="9"/>
                                            </p:txEl>
                                          </p:spTgt>
                                        </p:tgtEl>
                                      </p:cBhvr>
                                    </p:animEffect>
                                  </p:childTnLst>
                                </p:cTn>
                              </p:par>
                            </p:childTnLst>
                          </p:cTn>
                        </p:par>
                        <p:par>
                          <p:cTn id="44" fill="hold" nodeType="afterGroup">
                            <p:stCondLst>
                              <p:cond delay="20000"/>
                            </p:stCondLst>
                            <p:childTnLst>
                              <p:par>
                                <p:cTn id="45" presetID="22" presetClass="entr" presetSubtype="1" fill="hold" nodeType="afterEffect">
                                  <p:stCondLst>
                                    <p:cond delay="0"/>
                                  </p:stCondLst>
                                  <p:childTnLst>
                                    <p:set>
                                      <p:cBhvr>
                                        <p:cTn id="46" dur="1" fill="hold">
                                          <p:stCondLst>
                                            <p:cond delay="0"/>
                                          </p:stCondLst>
                                        </p:cTn>
                                        <p:tgtEl>
                                          <p:spTgt spid="6147">
                                            <p:txEl>
                                              <p:pRg st="10" end="10"/>
                                            </p:txEl>
                                          </p:spTgt>
                                        </p:tgtEl>
                                        <p:attrNameLst>
                                          <p:attrName>style.visibility</p:attrName>
                                        </p:attrNameLst>
                                      </p:cBhvr>
                                      <p:to>
                                        <p:strVal val="visible"/>
                                      </p:to>
                                    </p:set>
                                    <p:animEffect transition="in" filter="wipe(up)">
                                      <p:cBhvr>
                                        <p:cTn id="47" dur="2000"/>
                                        <p:tgtEl>
                                          <p:spTgt spid="6147">
                                            <p:txEl>
                                              <p:pRg st="10" end="10"/>
                                            </p:txEl>
                                          </p:spTgt>
                                        </p:tgtEl>
                                      </p:cBhvr>
                                    </p:animEffect>
                                  </p:childTnLst>
                                </p:cTn>
                              </p:par>
                            </p:childTnLst>
                          </p:cTn>
                        </p:par>
                        <p:par>
                          <p:cTn id="48" fill="hold" nodeType="afterGroup">
                            <p:stCondLst>
                              <p:cond delay="22000"/>
                            </p:stCondLst>
                            <p:childTnLst>
                              <p:par>
                                <p:cTn id="49" presetID="22" presetClass="entr" presetSubtype="1" fill="hold" nodeType="afterEffect">
                                  <p:stCondLst>
                                    <p:cond delay="0"/>
                                  </p:stCondLst>
                                  <p:childTnLst>
                                    <p:set>
                                      <p:cBhvr>
                                        <p:cTn id="50" dur="1" fill="hold">
                                          <p:stCondLst>
                                            <p:cond delay="0"/>
                                          </p:stCondLst>
                                        </p:cTn>
                                        <p:tgtEl>
                                          <p:spTgt spid="6147">
                                            <p:txEl>
                                              <p:pRg st="11" end="11"/>
                                            </p:txEl>
                                          </p:spTgt>
                                        </p:tgtEl>
                                        <p:attrNameLst>
                                          <p:attrName>style.visibility</p:attrName>
                                        </p:attrNameLst>
                                      </p:cBhvr>
                                      <p:to>
                                        <p:strVal val="visible"/>
                                      </p:to>
                                    </p:set>
                                    <p:animEffect transition="in" filter="wipe(up)">
                                      <p:cBhvr>
                                        <p:cTn id="51" dur="2000"/>
                                        <p:tgtEl>
                                          <p:spTgt spid="6147">
                                            <p:txEl>
                                              <p:pRg st="11" end="11"/>
                                            </p:txEl>
                                          </p:spTgt>
                                        </p:tgtEl>
                                      </p:cBhvr>
                                    </p:animEffect>
                                  </p:childTnLst>
                                </p:cTn>
                              </p:par>
                            </p:childTnLst>
                          </p:cTn>
                        </p:par>
                        <p:par>
                          <p:cTn id="52" fill="hold" nodeType="afterGroup">
                            <p:stCondLst>
                              <p:cond delay="24000"/>
                            </p:stCondLst>
                            <p:childTnLst>
                              <p:par>
                                <p:cTn id="53" presetID="22" presetClass="entr" presetSubtype="1" fill="hold" nodeType="afterEffect">
                                  <p:stCondLst>
                                    <p:cond delay="0"/>
                                  </p:stCondLst>
                                  <p:childTnLst>
                                    <p:set>
                                      <p:cBhvr>
                                        <p:cTn id="54" dur="1" fill="hold">
                                          <p:stCondLst>
                                            <p:cond delay="0"/>
                                          </p:stCondLst>
                                        </p:cTn>
                                        <p:tgtEl>
                                          <p:spTgt spid="6147">
                                            <p:txEl>
                                              <p:pRg st="12" end="12"/>
                                            </p:txEl>
                                          </p:spTgt>
                                        </p:tgtEl>
                                        <p:attrNameLst>
                                          <p:attrName>style.visibility</p:attrName>
                                        </p:attrNameLst>
                                      </p:cBhvr>
                                      <p:to>
                                        <p:strVal val="visible"/>
                                      </p:to>
                                    </p:set>
                                    <p:animEffect transition="in" filter="wipe(up)">
                                      <p:cBhvr>
                                        <p:cTn id="55" dur="2000"/>
                                        <p:tgtEl>
                                          <p:spTgt spid="6147">
                                            <p:txEl>
                                              <p:pRg st="12" end="12"/>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nodeType="clickEffect">
                                  <p:stCondLst>
                                    <p:cond delay="0"/>
                                  </p:stCondLst>
                                  <p:childTnLst>
                                    <p:set>
                                      <p:cBhvr>
                                        <p:cTn id="59" dur="1" fill="hold">
                                          <p:stCondLst>
                                            <p:cond delay="0"/>
                                          </p:stCondLst>
                                        </p:cTn>
                                        <p:tgtEl>
                                          <p:spTgt spid="6148"/>
                                        </p:tgtEl>
                                        <p:attrNameLst>
                                          <p:attrName>style.visibility</p:attrName>
                                        </p:attrNameLst>
                                      </p:cBhvr>
                                      <p:to>
                                        <p:strVal val="visible"/>
                                      </p:to>
                                    </p:set>
                                    <p:animEffect transition="in" filter="wipe(up)">
                                      <p:cBhvr>
                                        <p:cTn id="60" dur="3000"/>
                                        <p:tgtEl>
                                          <p:spTgt spid="614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 presetClass="entr" presetSubtype="0" fill="hold" nodeType="clickEffect">
                                  <p:stCondLst>
                                    <p:cond delay="0"/>
                                  </p:stCondLst>
                                  <p:childTnLst>
                                    <p:set>
                                      <p:cBhvr>
                                        <p:cTn id="64" dur="1" fill="hold">
                                          <p:stCondLst>
                                            <p:cond delay="0"/>
                                          </p:stCondLst>
                                        </p:cTn>
                                        <p:tgtEl>
                                          <p:spTgt spid="6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P spid="6148" grpId="0"/>
      <p:bldP spid="614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A469012-B30B-966F-FC7C-EDC53057A919}"/>
              </a:ext>
            </a:extLst>
          </p:cNvPr>
          <p:cNvSpPr>
            <a:spLocks noGrp="1" noChangeArrowheads="1"/>
          </p:cNvSpPr>
          <p:nvPr>
            <p:ph type="title"/>
          </p:nvPr>
        </p:nvSpPr>
        <p:spPr/>
        <p:txBody>
          <a:bodyPr/>
          <a:lstStyle/>
          <a:p>
            <a:pPr>
              <a:defRPr/>
            </a:pPr>
            <a:r>
              <a:rPr lang="en-US" altLang="en-US"/>
              <a:t>Planning the Project</a:t>
            </a:r>
          </a:p>
        </p:txBody>
      </p:sp>
      <p:sp>
        <p:nvSpPr>
          <p:cNvPr id="16387" name="Rectangle 3">
            <a:extLst>
              <a:ext uri="{FF2B5EF4-FFF2-40B4-BE49-F238E27FC236}">
                <a16:creationId xmlns:a16="http://schemas.microsoft.com/office/drawing/2014/main" id="{E9EFDF43-72D4-AEFE-F6D1-B04E0F790CA8}"/>
              </a:ext>
            </a:extLst>
          </p:cNvPr>
          <p:cNvSpPr>
            <a:spLocks noGrp="1" noChangeArrowheads="1"/>
          </p:cNvSpPr>
          <p:nvPr>
            <p:ph type="body" idx="1"/>
          </p:nvPr>
        </p:nvSpPr>
        <p:spPr>
          <a:xfrm>
            <a:off x="838200" y="1981200"/>
            <a:ext cx="8001000" cy="4495800"/>
          </a:xfrm>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a:lnSpc>
                <a:spcPct val="90000"/>
              </a:lnSpc>
              <a:spcAft>
                <a:spcPct val="50000"/>
              </a:spcAft>
            </a:pPr>
            <a:r>
              <a:rPr lang="en-US" altLang="en-US" sz="2000" dirty="0"/>
              <a:t>May start immediately after Life Board of Review (but not before)</a:t>
            </a:r>
          </a:p>
          <a:p>
            <a:pPr marL="457200" lvl="1" indent="0">
              <a:lnSpc>
                <a:spcPct val="90000"/>
              </a:lnSpc>
              <a:spcAft>
                <a:spcPct val="50000"/>
              </a:spcAft>
              <a:buNone/>
            </a:pPr>
            <a:r>
              <a:rPr lang="en-US" altLang="en-US" sz="2000" dirty="0"/>
              <a:t>Not necessary to have earned all 21 merit badges first. </a:t>
            </a:r>
            <a:br>
              <a:rPr lang="en-US" altLang="en-US" sz="2000" dirty="0"/>
            </a:br>
            <a:r>
              <a:rPr lang="en-US" altLang="en-US" sz="2000" dirty="0"/>
              <a:t>Please start AT LEAST 6 months before 18th birthday!</a:t>
            </a:r>
          </a:p>
          <a:p>
            <a:pPr>
              <a:lnSpc>
                <a:spcPct val="90000"/>
              </a:lnSpc>
              <a:spcAft>
                <a:spcPct val="50000"/>
              </a:spcAft>
            </a:pPr>
            <a:r>
              <a:rPr lang="en-US" altLang="en-US" sz="2000" dirty="0"/>
              <a:t>Meet with a certified Eagle Coach -- to verify that idea is acceptable -- before doing much detailed planning or writing. They must approve your project before you can begin. </a:t>
            </a:r>
            <a:r>
              <a:rPr lang="en-US" altLang="en-US" sz="2000" dirty="0">
                <a:highlight>
                  <a:srgbClr val="FFFF00"/>
                </a:highlight>
              </a:rPr>
              <a:t>See list on Website under Eagle Scout Information</a:t>
            </a:r>
          </a:p>
          <a:p>
            <a:pPr>
              <a:lnSpc>
                <a:spcPct val="90000"/>
              </a:lnSpc>
              <a:spcAft>
                <a:spcPct val="50000"/>
              </a:spcAft>
            </a:pPr>
            <a:r>
              <a:rPr lang="en-US" altLang="en-US" sz="2000" dirty="0"/>
              <a:t>Choose project you’ll enjoy</a:t>
            </a:r>
          </a:p>
          <a:p>
            <a:pPr>
              <a:lnSpc>
                <a:spcPct val="90000"/>
              </a:lnSpc>
              <a:spcAft>
                <a:spcPct val="50000"/>
              </a:spcAft>
            </a:pPr>
            <a:r>
              <a:rPr lang="en-US" altLang="en-US" sz="2000" dirty="0"/>
              <a:t>Meet with the benefiting organization -- discuss their needs, expectations, and possible financial help.</a:t>
            </a:r>
          </a:p>
          <a:p>
            <a:pPr>
              <a:lnSpc>
                <a:spcPct val="90000"/>
              </a:lnSpc>
              <a:spcAft>
                <a:spcPct val="50000"/>
              </a:spcAft>
            </a:pPr>
            <a:r>
              <a:rPr lang="en-US" altLang="en-US" sz="2000" dirty="0"/>
              <a:t>Must use Eagle Scout Leadership Service Project Workbook, to submit project plan for approval. </a:t>
            </a:r>
            <a:r>
              <a:rPr lang="en-US" altLang="en-US" sz="2000" dirty="0">
                <a:highlight>
                  <a:srgbClr val="FFFF00"/>
                </a:highlight>
              </a:rPr>
              <a:t>Download from </a:t>
            </a:r>
            <a:r>
              <a:rPr lang="en-US" altLang="en-US" sz="2000" dirty="0">
                <a:highlight>
                  <a:srgbClr val="FFFF00"/>
                </a:highlight>
                <a:hlinkClick r:id="rId2"/>
              </a:rPr>
              <a:t>www.tetonscouts.org</a:t>
            </a:r>
            <a:r>
              <a:rPr lang="en-US" altLang="en-US" sz="2000" dirty="0">
                <a:highlight>
                  <a:srgbClr val="FFFF00"/>
                </a:highlight>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up)">
                                      <p:cBhvr>
                                        <p:cTn id="7" dur="20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wipe(left)">
                                      <p:cBhvr>
                                        <p:cTn id="12" dur="20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wipe(up)">
                                      <p:cBhvr>
                                        <p:cTn id="17" dur="50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wipe(up)">
                                      <p:cBhvr>
                                        <p:cTn id="22" dur="2000"/>
                                        <p:tgtEl>
                                          <p:spTgt spid="163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wipe(up)">
                                      <p:cBhvr>
                                        <p:cTn id="27" dur="5000"/>
                                        <p:tgtEl>
                                          <p:spTgt spid="1638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wipe(up)">
                                      <p:cBhvr>
                                        <p:cTn id="32" dur="50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E6BE929-2C5B-A971-E620-B23B00CCA131}"/>
              </a:ext>
            </a:extLst>
          </p:cNvPr>
          <p:cNvSpPr>
            <a:spLocks noGrp="1" noChangeArrowheads="1"/>
          </p:cNvSpPr>
          <p:nvPr>
            <p:ph type="title"/>
          </p:nvPr>
        </p:nvSpPr>
        <p:spPr/>
        <p:txBody>
          <a:bodyPr/>
          <a:lstStyle/>
          <a:p>
            <a:pPr>
              <a:defRPr/>
            </a:pPr>
            <a:r>
              <a:rPr lang="en-US" altLang="en-US"/>
              <a:t>The Ideal Plan</a:t>
            </a:r>
            <a:br>
              <a:rPr lang="en-US" altLang="en-US"/>
            </a:br>
            <a:r>
              <a:rPr lang="en-US" altLang="en-US"/>
              <a:t>- Your Goal</a:t>
            </a:r>
          </a:p>
        </p:txBody>
      </p:sp>
      <p:sp>
        <p:nvSpPr>
          <p:cNvPr id="26627" name="Rectangle 3">
            <a:extLst>
              <a:ext uri="{FF2B5EF4-FFF2-40B4-BE49-F238E27FC236}">
                <a16:creationId xmlns:a16="http://schemas.microsoft.com/office/drawing/2014/main" id="{BF4C6FB9-B6BD-620C-A984-24E347B54CF0}"/>
              </a:ext>
            </a:extLst>
          </p:cNvPr>
          <p:cNvSpPr>
            <a:spLocks noGrp="1" noChangeArrowheads="1"/>
          </p:cNvSpPr>
          <p:nvPr>
            <p:ph type="body" idx="1"/>
          </p:nvPr>
        </p:nvSpPr>
        <p:spPr>
          <a:xfrm>
            <a:off x="533400" y="2286000"/>
            <a:ext cx="8229600" cy="3048000"/>
          </a:xfrm>
        </p:spPr>
        <p:txBody>
          <a:bodyPr/>
          <a:lstStyle/>
          <a:p>
            <a:r>
              <a:rPr lang="en-US" altLang="en-US" sz="2400"/>
              <a:t>The written project plan should have enough detail that another Scout could take the proposal, as submitted, and successfully carry out your desired plan – in your absence.</a:t>
            </a:r>
            <a:br>
              <a:rPr lang="en-US" altLang="en-US" sz="2400"/>
            </a:br>
            <a:endParaRPr lang="en-US" altLang="en-US" sz="2400"/>
          </a:p>
          <a:p>
            <a:pPr lvl="1"/>
            <a:r>
              <a:rPr lang="en-US" altLang="en-US" sz="2400"/>
              <a:t>The project could be worked on an island and everything needed to do the work would be there – because it is listed in the plan. </a:t>
            </a:r>
          </a:p>
        </p:txBody>
      </p:sp>
      <p:sp>
        <p:nvSpPr>
          <p:cNvPr id="26628" name="Text Box 4">
            <a:extLst>
              <a:ext uri="{FF2B5EF4-FFF2-40B4-BE49-F238E27FC236}">
                <a16:creationId xmlns:a16="http://schemas.microsoft.com/office/drawing/2014/main" id="{1656D4B0-A835-F54E-3C76-CC2E48218920}"/>
              </a:ext>
            </a:extLst>
          </p:cNvPr>
          <p:cNvSpPr txBox="1">
            <a:spLocks noChangeArrowheads="1"/>
          </p:cNvSpPr>
          <p:nvPr/>
        </p:nvSpPr>
        <p:spPr bwMode="auto">
          <a:xfrm>
            <a:off x="1992313" y="6019800"/>
            <a:ext cx="5233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2"/>
                </a:solidFill>
                <a:latin typeface="Arial" panose="020B0604020202020204" pitchFamily="34" charset="0"/>
              </a:rPr>
              <a:t>Reach for the goal, but accept reality.</a:t>
            </a:r>
          </a:p>
        </p:txBody>
      </p:sp>
      <p:sp>
        <p:nvSpPr>
          <p:cNvPr id="22533" name="Line 5">
            <a:extLst>
              <a:ext uri="{FF2B5EF4-FFF2-40B4-BE49-F238E27FC236}">
                <a16:creationId xmlns:a16="http://schemas.microsoft.com/office/drawing/2014/main" id="{0E070AC9-8455-7426-3867-49CDC91DA458}"/>
              </a:ext>
            </a:extLst>
          </p:cNvPr>
          <p:cNvSpPr>
            <a:spLocks noChangeShapeType="1"/>
          </p:cNvSpPr>
          <p:nvPr/>
        </p:nvSpPr>
        <p:spPr bwMode="auto">
          <a:xfrm>
            <a:off x="1676400" y="5943600"/>
            <a:ext cx="58674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up)">
                                      <p:cBhvr>
                                        <p:cTn id="7" dur="50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wipe(up)">
                                      <p:cBhvr>
                                        <p:cTn id="12" dur="5000"/>
                                        <p:tgtEl>
                                          <p:spTgt spid="26627">
                                            <p:txEl>
                                              <p:pRg st="1" end="1"/>
                                            </p:txEl>
                                          </p:spTgt>
                                        </p:tgtEl>
                                      </p:cBhvr>
                                    </p:animEffect>
                                  </p:childTnLst>
                                </p:cTn>
                              </p:par>
                            </p:childTnLst>
                          </p:cTn>
                        </p:par>
                        <p:par>
                          <p:cTn id="13" fill="hold" nodeType="afterGroup">
                            <p:stCondLst>
                              <p:cond delay="5000"/>
                            </p:stCondLst>
                            <p:childTnLst>
                              <p:par>
                                <p:cTn id="14" presetID="1" presetClass="entr" presetSubtype="0" fill="hold" nodeType="afterEffect">
                                  <p:stCondLst>
                                    <p:cond delay="0"/>
                                  </p:stCondLst>
                                  <p:childTnLst>
                                    <p:set>
                                      <p:cBhvr>
                                        <p:cTn id="15" dur="1" fill="hold">
                                          <p:stCondLst>
                                            <p:cond delay="0"/>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7C0CB58-1F0D-7AA9-95B5-E0AF930FE988}"/>
              </a:ext>
            </a:extLst>
          </p:cNvPr>
          <p:cNvSpPr>
            <a:spLocks noGrp="1" noChangeArrowheads="1"/>
          </p:cNvSpPr>
          <p:nvPr>
            <p:ph type="title"/>
          </p:nvPr>
        </p:nvSpPr>
        <p:spPr/>
        <p:txBody>
          <a:bodyPr/>
          <a:lstStyle/>
          <a:p>
            <a:pPr>
              <a:defRPr/>
            </a:pPr>
            <a:r>
              <a:rPr lang="en-US" dirty="0"/>
              <a:t>GRAND TETON COUNCIL</a:t>
            </a:r>
          </a:p>
        </p:txBody>
      </p:sp>
      <p:sp>
        <p:nvSpPr>
          <p:cNvPr id="48138" name="Rectangle 10">
            <a:extLst>
              <a:ext uri="{FF2B5EF4-FFF2-40B4-BE49-F238E27FC236}">
                <a16:creationId xmlns:a16="http://schemas.microsoft.com/office/drawing/2014/main" id="{AAD6A522-1595-0596-6293-1B427C270D80}"/>
              </a:ext>
            </a:extLst>
          </p:cNvPr>
          <p:cNvSpPr>
            <a:spLocks noGrp="1" noChangeArrowheads="1"/>
          </p:cNvSpPr>
          <p:nvPr>
            <p:ph type="body" idx="1"/>
          </p:nvPr>
        </p:nvSpPr>
        <p:spPr>
          <a:xfrm>
            <a:off x="457200" y="2590800"/>
            <a:ext cx="8229600" cy="3276600"/>
          </a:xfrm>
        </p:spPr>
        <p:txBody>
          <a:bodyPr/>
          <a:lstStyle/>
          <a:p>
            <a:pPr algn="ctr">
              <a:buFont typeface="Wingdings" panose="05000000000000000000" pitchFamily="2" charset="2"/>
              <a:buNone/>
            </a:pPr>
            <a:endParaRPr lang="en-US" altLang="en-US" sz="4800">
              <a:latin typeface="Accord Heavy SF"/>
            </a:endParaRPr>
          </a:p>
        </p:txBody>
      </p:sp>
      <p:pic>
        <p:nvPicPr>
          <p:cNvPr id="5124" name="Picture 6">
            <a:extLst>
              <a:ext uri="{FF2B5EF4-FFF2-40B4-BE49-F238E27FC236}">
                <a16:creationId xmlns:a16="http://schemas.microsoft.com/office/drawing/2014/main" id="{5CBB7F41-6286-1015-39C7-E2B7060E39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46225"/>
            <a:ext cx="6553200"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nodePh="1">
                                  <p:stCondLst>
                                    <p:cond delay="0"/>
                                  </p:stCondLst>
                                  <p:endCondLst>
                                    <p:cond evt="begin" delay="0">
                                      <p:tn val="5"/>
                                    </p:cond>
                                  </p:endCondLst>
                                  <p:childTnLst>
                                    <p:set>
                                      <p:cBhvr>
                                        <p:cTn id="6" dur="1" fill="hold">
                                          <p:stCondLst>
                                            <p:cond delay="0"/>
                                          </p:stCondLst>
                                        </p:cTn>
                                        <p:tgtEl>
                                          <p:spTgt spid="48138">
                                            <p:txEl>
                                              <p:pRg st="0" end="0"/>
                                            </p:txEl>
                                          </p:spTgt>
                                        </p:tgtEl>
                                        <p:attrNameLst>
                                          <p:attrName>style.visibility</p:attrName>
                                        </p:attrNameLst>
                                      </p:cBhvr>
                                      <p:to>
                                        <p:strVal val="visible"/>
                                      </p:to>
                                    </p:set>
                                    <p:animEffect transition="in" filter="wipe(left)">
                                      <p:cBhvr>
                                        <p:cTn id="7" dur="500"/>
                                        <p:tgtEl>
                                          <p:spTgt spid="481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526DF22-61C2-8B67-E567-4E58852BAF9E}"/>
              </a:ext>
            </a:extLst>
          </p:cNvPr>
          <p:cNvSpPr>
            <a:spLocks noGrp="1" noChangeArrowheads="1"/>
          </p:cNvSpPr>
          <p:nvPr>
            <p:ph type="title"/>
          </p:nvPr>
        </p:nvSpPr>
        <p:spPr/>
        <p:txBody>
          <a:bodyPr/>
          <a:lstStyle/>
          <a:p>
            <a:pPr>
              <a:defRPr/>
            </a:pPr>
            <a:r>
              <a:rPr lang="en-US" altLang="en-US"/>
              <a:t>Approvals</a:t>
            </a:r>
            <a:br>
              <a:rPr lang="en-US" altLang="en-US"/>
            </a:br>
            <a:r>
              <a:rPr lang="en-US" altLang="en-US" sz="3200"/>
              <a:t>Before Starting Work</a:t>
            </a:r>
          </a:p>
        </p:txBody>
      </p:sp>
      <p:sp>
        <p:nvSpPr>
          <p:cNvPr id="8196" name="Rectangle 4">
            <a:extLst>
              <a:ext uri="{FF2B5EF4-FFF2-40B4-BE49-F238E27FC236}">
                <a16:creationId xmlns:a16="http://schemas.microsoft.com/office/drawing/2014/main" id="{FBED1541-1BF8-8F4B-F949-8766AD403EDC}"/>
              </a:ext>
            </a:extLst>
          </p:cNvPr>
          <p:cNvSpPr>
            <a:spLocks noChangeArrowheads="1"/>
          </p:cNvSpPr>
          <p:nvPr/>
        </p:nvSpPr>
        <p:spPr bwMode="auto">
          <a:xfrm>
            <a:off x="762000" y="2362200"/>
            <a:ext cx="79248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pPr>
              <a:spcAft>
                <a:spcPct val="50000"/>
              </a:spcAft>
              <a:buFont typeface="Wingdings" panose="05000000000000000000" pitchFamily="2" charset="2"/>
              <a:buNone/>
            </a:pPr>
            <a:r>
              <a:rPr lang="en-US" altLang="en-US" sz="2000" dirty="0"/>
              <a:t>The complete </a:t>
            </a:r>
            <a:r>
              <a:rPr lang="en-US" altLang="en-US" sz="2000" u="sng" dirty="0"/>
              <a:t>detail plan</a:t>
            </a:r>
            <a:r>
              <a:rPr lang="en-US" altLang="en-US" sz="2000" dirty="0"/>
              <a:t> (Workbook) </a:t>
            </a:r>
            <a:r>
              <a:rPr lang="en-US" altLang="en-US" sz="2000" dirty="0">
                <a:highlight>
                  <a:srgbClr val="FFFF00"/>
                </a:highlight>
              </a:rPr>
              <a:t>must be approved by the following before the project is started</a:t>
            </a:r>
            <a:r>
              <a:rPr lang="en-US" altLang="en-US" sz="2000" dirty="0"/>
              <a:t> (preferably in this order):</a:t>
            </a:r>
          </a:p>
          <a:p>
            <a:pPr>
              <a:spcAft>
                <a:spcPct val="50000"/>
              </a:spcAft>
              <a:buFont typeface="Wingdings" panose="05000000000000000000" pitchFamily="2" charset="2"/>
              <a:buNone/>
            </a:pPr>
            <a:r>
              <a:rPr lang="en-US" altLang="en-US" sz="2000" dirty="0"/>
              <a:t>		Benefiting Organization Representative,</a:t>
            </a:r>
          </a:p>
          <a:p>
            <a:pPr>
              <a:spcAft>
                <a:spcPct val="50000"/>
              </a:spcAft>
              <a:buFont typeface="Wingdings" panose="05000000000000000000" pitchFamily="2" charset="2"/>
              <a:buNone/>
            </a:pPr>
            <a:r>
              <a:rPr lang="en-US" altLang="en-US" sz="2000" dirty="0"/>
              <a:t>		Unit Leader (Scoutmaster, Coach, Advisor), </a:t>
            </a:r>
          </a:p>
          <a:p>
            <a:pPr>
              <a:spcAft>
                <a:spcPct val="50000"/>
              </a:spcAft>
              <a:buFont typeface="Wingdings" panose="05000000000000000000" pitchFamily="2" charset="2"/>
              <a:buNone/>
            </a:pPr>
            <a:r>
              <a:rPr lang="en-US" altLang="en-US" sz="2000" dirty="0"/>
              <a:t>		Unit Committee member (Advancement Chair), 	</a:t>
            </a:r>
          </a:p>
          <a:p>
            <a:pPr>
              <a:spcAft>
                <a:spcPct val="50000"/>
              </a:spcAft>
              <a:buFont typeface="Wingdings" panose="05000000000000000000" pitchFamily="2" charset="2"/>
              <a:buNone/>
            </a:pPr>
            <a:r>
              <a:rPr lang="en-US" altLang="en-US" sz="2000" dirty="0"/>
              <a:t>		District Advancement Committee Member. </a:t>
            </a:r>
          </a:p>
        </p:txBody>
      </p:sp>
      <p:sp>
        <p:nvSpPr>
          <p:cNvPr id="8197" name="Rectangle 5">
            <a:extLst>
              <a:ext uri="{FF2B5EF4-FFF2-40B4-BE49-F238E27FC236}">
                <a16:creationId xmlns:a16="http://schemas.microsoft.com/office/drawing/2014/main" id="{3C29DB3C-6A46-C886-7D97-CA29B8F09A98}"/>
              </a:ext>
            </a:extLst>
          </p:cNvPr>
          <p:cNvSpPr>
            <a:spLocks noChangeArrowheads="1"/>
          </p:cNvSpPr>
          <p:nvPr/>
        </p:nvSpPr>
        <p:spPr bwMode="auto">
          <a:xfrm>
            <a:off x="609600" y="54102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pPr lvl="1" algn="ctr">
              <a:lnSpc>
                <a:spcPct val="90000"/>
              </a:lnSpc>
              <a:buClr>
                <a:srgbClr val="000000"/>
              </a:buClr>
              <a:buFont typeface="Wingdings" panose="05000000000000000000" pitchFamily="2" charset="2"/>
              <a:buNone/>
            </a:pPr>
            <a:r>
              <a:rPr lang="en-US" altLang="en-US" sz="3200">
                <a:solidFill>
                  <a:schemeClr val="accent2"/>
                </a:solidFill>
              </a:rPr>
              <a:t>Scout must have signatures from ALL of the above BEFORE starting 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wipe(up)">
                                      <p:cBhvr>
                                        <p:cTn id="7" dur="5000"/>
                                        <p:tgtEl>
                                          <p:spTgt spid="8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wipe(left)">
                                      <p:cBhvr>
                                        <p:cTn id="12" dur="500"/>
                                        <p:tgtEl>
                                          <p:spTgt spid="819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8196">
                                            <p:txEl>
                                              <p:pRg st="2" end="2"/>
                                            </p:txEl>
                                          </p:spTgt>
                                        </p:tgtEl>
                                        <p:attrNameLst>
                                          <p:attrName>style.visibility</p:attrName>
                                        </p:attrNameLst>
                                      </p:cBhvr>
                                      <p:to>
                                        <p:strVal val="visible"/>
                                      </p:to>
                                    </p:set>
                                    <p:animEffect transition="in" filter="wipe(left)">
                                      <p:cBhvr>
                                        <p:cTn id="17" dur="500"/>
                                        <p:tgtEl>
                                          <p:spTgt spid="819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8196">
                                            <p:txEl>
                                              <p:pRg st="3" end="3"/>
                                            </p:txEl>
                                          </p:spTgt>
                                        </p:tgtEl>
                                        <p:attrNameLst>
                                          <p:attrName>style.visibility</p:attrName>
                                        </p:attrNameLst>
                                      </p:cBhvr>
                                      <p:to>
                                        <p:strVal val="visible"/>
                                      </p:to>
                                    </p:set>
                                    <p:animEffect transition="in" filter="wipe(left)">
                                      <p:cBhvr>
                                        <p:cTn id="22" dur="500"/>
                                        <p:tgtEl>
                                          <p:spTgt spid="819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8196">
                                            <p:txEl>
                                              <p:pRg st="4" end="4"/>
                                            </p:txEl>
                                          </p:spTgt>
                                        </p:tgtEl>
                                        <p:attrNameLst>
                                          <p:attrName>style.visibility</p:attrName>
                                        </p:attrNameLst>
                                      </p:cBhvr>
                                      <p:to>
                                        <p:strVal val="visible"/>
                                      </p:to>
                                    </p:set>
                                    <p:animEffect transition="in" filter="wipe(left)">
                                      <p:cBhvr>
                                        <p:cTn id="27" dur="500"/>
                                        <p:tgtEl>
                                          <p:spTgt spid="819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8197">
                                            <p:txEl>
                                              <p:pRg st="0" end="0"/>
                                            </p:txEl>
                                          </p:spTgt>
                                        </p:tgtEl>
                                        <p:attrNameLst>
                                          <p:attrName>style.visibility</p:attrName>
                                        </p:attrNameLst>
                                      </p:cBhvr>
                                      <p:to>
                                        <p:strVal val="visible"/>
                                      </p:to>
                                    </p:set>
                                    <p:animEffect transition="in" filter="wipe(up)">
                                      <p:cBhvr>
                                        <p:cTn id="32" dur="5000"/>
                                        <p:tgtEl>
                                          <p:spTgt spid="819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F6E4A22-6872-5562-5712-CBF8AA23BE63}"/>
              </a:ext>
            </a:extLst>
          </p:cNvPr>
          <p:cNvSpPr>
            <a:spLocks noGrp="1" noChangeArrowheads="1"/>
          </p:cNvSpPr>
          <p:nvPr>
            <p:ph type="title"/>
          </p:nvPr>
        </p:nvSpPr>
        <p:spPr/>
        <p:txBody>
          <a:bodyPr/>
          <a:lstStyle/>
          <a:p>
            <a:pPr>
              <a:defRPr/>
            </a:pPr>
            <a:r>
              <a:rPr lang="en-US" altLang="en-US"/>
              <a:t>Working the Project</a:t>
            </a:r>
          </a:p>
        </p:txBody>
      </p:sp>
      <p:sp>
        <p:nvSpPr>
          <p:cNvPr id="17411" name="Rectangle 3">
            <a:extLst>
              <a:ext uri="{FF2B5EF4-FFF2-40B4-BE49-F238E27FC236}">
                <a16:creationId xmlns:a16="http://schemas.microsoft.com/office/drawing/2014/main" id="{DA7D4144-AF4C-2B2C-6D19-A8AFA230E299}"/>
              </a:ext>
            </a:extLst>
          </p:cNvPr>
          <p:cNvSpPr>
            <a:spLocks noGrp="1" noChangeArrowheads="1"/>
          </p:cNvSpPr>
          <p:nvPr>
            <p:ph type="body" idx="1"/>
          </p:nvPr>
        </p:nvSpPr>
        <p:spPr>
          <a:xfrm>
            <a:off x="685800" y="1981200"/>
            <a:ext cx="7924800" cy="4343400"/>
          </a:xfrm>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a:spcAft>
                <a:spcPct val="25000"/>
              </a:spcAft>
            </a:pPr>
            <a:r>
              <a:rPr lang="en-US" altLang="en-US" sz="2200"/>
              <a:t>Perform the work as proposed in the approved Project Plan</a:t>
            </a:r>
          </a:p>
          <a:p>
            <a:pPr>
              <a:spcAft>
                <a:spcPct val="25000"/>
              </a:spcAft>
            </a:pPr>
            <a:r>
              <a:rPr lang="en-US" altLang="en-US" sz="2200"/>
              <a:t>Take a lot of pictures</a:t>
            </a:r>
          </a:p>
          <a:p>
            <a:pPr>
              <a:spcAft>
                <a:spcPct val="25000"/>
              </a:spcAft>
            </a:pPr>
            <a:r>
              <a:rPr lang="en-US" altLang="en-US" sz="2200"/>
              <a:t>Lead the team</a:t>
            </a:r>
          </a:p>
          <a:p>
            <a:pPr lvl="1">
              <a:spcAft>
                <a:spcPct val="25000"/>
              </a:spcAft>
            </a:pPr>
            <a:r>
              <a:rPr lang="en-US" altLang="en-US" sz="2200" u="sng"/>
              <a:t>Don’t do the work yourself</a:t>
            </a:r>
          </a:p>
          <a:p>
            <a:pPr lvl="1">
              <a:spcAft>
                <a:spcPct val="25000"/>
              </a:spcAft>
            </a:pPr>
            <a:r>
              <a:rPr lang="en-US" altLang="en-US" sz="2200"/>
              <a:t>Don’t let adults lead your project (let them make lunch)</a:t>
            </a:r>
          </a:p>
          <a:p>
            <a:pPr>
              <a:spcAft>
                <a:spcPct val="25000"/>
              </a:spcAft>
            </a:pPr>
            <a:r>
              <a:rPr lang="en-US" altLang="en-US" sz="2200"/>
              <a:t>Keep records of:</a:t>
            </a:r>
          </a:p>
          <a:p>
            <a:pPr lvl="1">
              <a:spcAft>
                <a:spcPct val="25000"/>
              </a:spcAft>
            </a:pPr>
            <a:r>
              <a:rPr lang="en-US" altLang="en-US" sz="2200"/>
              <a:t>Who worked (name, date, times)</a:t>
            </a:r>
          </a:p>
          <a:p>
            <a:pPr lvl="1">
              <a:spcAft>
                <a:spcPct val="25000"/>
              </a:spcAft>
            </a:pPr>
            <a:r>
              <a:rPr lang="en-US" altLang="en-US" sz="2200"/>
              <a:t>Material, supplies, tools actually needed and used</a:t>
            </a:r>
          </a:p>
          <a:p>
            <a:pPr lvl="1">
              <a:spcAft>
                <a:spcPct val="25000"/>
              </a:spcAft>
            </a:pPr>
            <a:r>
              <a:rPr lang="en-US" altLang="en-US" sz="2200"/>
              <a:t>All additional purchases</a:t>
            </a:r>
          </a:p>
          <a:p>
            <a:pPr lvl="1">
              <a:spcAft>
                <a:spcPct val="25000"/>
              </a:spcAft>
            </a:pPr>
            <a:r>
              <a:rPr lang="en-US" altLang="en-US" sz="2200"/>
              <a:t>Problems encountered and how solved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up)">
                                      <p:cBhvr>
                                        <p:cTn id="7" dur="2000"/>
                                        <p:tgtEl>
                                          <p:spTgt spid="174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up)">
                                      <p:cBhvr>
                                        <p:cTn id="12" dur="20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up)">
                                      <p:cBhvr>
                                        <p:cTn id="17" dur="2000"/>
                                        <p:tgtEl>
                                          <p:spTgt spid="17411">
                                            <p:txEl>
                                              <p:pRg st="2" end="2"/>
                                            </p:txEl>
                                          </p:spTgt>
                                        </p:tgtEl>
                                      </p:cBhvr>
                                    </p:animEffect>
                                  </p:childTnLst>
                                </p:cTn>
                              </p:par>
                            </p:childTnLst>
                          </p:cTn>
                        </p:par>
                        <p:par>
                          <p:cTn id="18" fill="hold" nodeType="afterGroup">
                            <p:stCondLst>
                              <p:cond delay="2000"/>
                            </p:stCondLst>
                            <p:childTnLst>
                              <p:par>
                                <p:cTn id="19" presetID="22" presetClass="entr" presetSubtype="8" fill="hold" nodeType="afterEffect">
                                  <p:stCondLst>
                                    <p:cond delay="0"/>
                                  </p:stCondLst>
                                  <p:childTnLst>
                                    <p:set>
                                      <p:cBhvr>
                                        <p:cTn id="20" dur="1" fill="hold">
                                          <p:stCondLst>
                                            <p:cond delay="0"/>
                                          </p:stCondLst>
                                        </p:cTn>
                                        <p:tgtEl>
                                          <p:spTgt spid="17411">
                                            <p:txEl>
                                              <p:pRg st="3" end="3"/>
                                            </p:txEl>
                                          </p:spTgt>
                                        </p:tgtEl>
                                        <p:attrNameLst>
                                          <p:attrName>style.visibility</p:attrName>
                                        </p:attrNameLst>
                                      </p:cBhvr>
                                      <p:to>
                                        <p:strVal val="visible"/>
                                      </p:to>
                                    </p:set>
                                    <p:animEffect transition="in" filter="wipe(left)">
                                      <p:cBhvr>
                                        <p:cTn id="21" dur="2000"/>
                                        <p:tgtEl>
                                          <p:spTgt spid="17411">
                                            <p:txEl>
                                              <p:pRg st="3" end="3"/>
                                            </p:txEl>
                                          </p:spTgt>
                                        </p:tgtEl>
                                      </p:cBhvr>
                                    </p:animEffect>
                                  </p:childTnLst>
                                </p:cTn>
                              </p:par>
                            </p:childTnLst>
                          </p:cTn>
                        </p:par>
                        <p:par>
                          <p:cTn id="22" fill="hold" nodeType="afterGroup">
                            <p:stCondLst>
                              <p:cond delay="4000"/>
                            </p:stCondLst>
                            <p:childTnLst>
                              <p:par>
                                <p:cTn id="23" presetID="22" presetClass="entr" presetSubtype="8" fill="hold" nodeType="afterEffect">
                                  <p:stCondLst>
                                    <p:cond delay="0"/>
                                  </p:stCondLst>
                                  <p:childTnLst>
                                    <p:set>
                                      <p:cBhvr>
                                        <p:cTn id="24" dur="1" fill="hold">
                                          <p:stCondLst>
                                            <p:cond delay="0"/>
                                          </p:stCondLst>
                                        </p:cTn>
                                        <p:tgtEl>
                                          <p:spTgt spid="17411">
                                            <p:txEl>
                                              <p:pRg st="4" end="4"/>
                                            </p:txEl>
                                          </p:spTgt>
                                        </p:tgtEl>
                                        <p:attrNameLst>
                                          <p:attrName>style.visibility</p:attrName>
                                        </p:attrNameLst>
                                      </p:cBhvr>
                                      <p:to>
                                        <p:strVal val="visible"/>
                                      </p:to>
                                    </p:set>
                                    <p:animEffect transition="in" filter="wipe(left)">
                                      <p:cBhvr>
                                        <p:cTn id="25" dur="2000"/>
                                        <p:tgtEl>
                                          <p:spTgt spid="17411">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17411">
                                            <p:txEl>
                                              <p:pRg st="5" end="5"/>
                                            </p:txEl>
                                          </p:spTgt>
                                        </p:tgtEl>
                                        <p:attrNameLst>
                                          <p:attrName>style.visibility</p:attrName>
                                        </p:attrNameLst>
                                      </p:cBhvr>
                                      <p:to>
                                        <p:strVal val="visible"/>
                                      </p:to>
                                    </p:set>
                                    <p:animEffect transition="in" filter="wipe(up)">
                                      <p:cBhvr>
                                        <p:cTn id="30" dur="2000"/>
                                        <p:tgtEl>
                                          <p:spTgt spid="17411">
                                            <p:txEl>
                                              <p:pRg st="5" end="5"/>
                                            </p:txEl>
                                          </p:spTgt>
                                        </p:tgtEl>
                                      </p:cBhvr>
                                    </p:animEffect>
                                  </p:childTnLst>
                                </p:cTn>
                              </p:par>
                            </p:childTnLst>
                          </p:cTn>
                        </p:par>
                        <p:par>
                          <p:cTn id="31" fill="hold" nodeType="afterGroup">
                            <p:stCondLst>
                              <p:cond delay="2000"/>
                            </p:stCondLst>
                            <p:childTnLst>
                              <p:par>
                                <p:cTn id="32" presetID="22" presetClass="entr" presetSubtype="8" fill="hold" nodeType="afterEffect">
                                  <p:stCondLst>
                                    <p:cond delay="0"/>
                                  </p:stCondLst>
                                  <p:childTnLst>
                                    <p:set>
                                      <p:cBhvr>
                                        <p:cTn id="33" dur="1" fill="hold">
                                          <p:stCondLst>
                                            <p:cond delay="0"/>
                                          </p:stCondLst>
                                        </p:cTn>
                                        <p:tgtEl>
                                          <p:spTgt spid="17411">
                                            <p:txEl>
                                              <p:pRg st="6" end="6"/>
                                            </p:txEl>
                                          </p:spTgt>
                                        </p:tgtEl>
                                        <p:attrNameLst>
                                          <p:attrName>style.visibility</p:attrName>
                                        </p:attrNameLst>
                                      </p:cBhvr>
                                      <p:to>
                                        <p:strVal val="visible"/>
                                      </p:to>
                                    </p:set>
                                    <p:animEffect transition="in" filter="wipe(left)">
                                      <p:cBhvr>
                                        <p:cTn id="34" dur="2000"/>
                                        <p:tgtEl>
                                          <p:spTgt spid="17411">
                                            <p:txEl>
                                              <p:pRg st="6" end="6"/>
                                            </p:txEl>
                                          </p:spTgt>
                                        </p:tgtEl>
                                      </p:cBhvr>
                                    </p:animEffect>
                                  </p:childTnLst>
                                </p:cTn>
                              </p:par>
                            </p:childTnLst>
                          </p:cTn>
                        </p:par>
                        <p:par>
                          <p:cTn id="35" fill="hold" nodeType="afterGroup">
                            <p:stCondLst>
                              <p:cond delay="4000"/>
                            </p:stCondLst>
                            <p:childTnLst>
                              <p:par>
                                <p:cTn id="36" presetID="22" presetClass="entr" presetSubtype="8" fill="hold" nodeType="afterEffect">
                                  <p:stCondLst>
                                    <p:cond delay="0"/>
                                  </p:stCondLst>
                                  <p:childTnLst>
                                    <p:set>
                                      <p:cBhvr>
                                        <p:cTn id="37" dur="1" fill="hold">
                                          <p:stCondLst>
                                            <p:cond delay="0"/>
                                          </p:stCondLst>
                                        </p:cTn>
                                        <p:tgtEl>
                                          <p:spTgt spid="17411">
                                            <p:txEl>
                                              <p:pRg st="7" end="7"/>
                                            </p:txEl>
                                          </p:spTgt>
                                        </p:tgtEl>
                                        <p:attrNameLst>
                                          <p:attrName>style.visibility</p:attrName>
                                        </p:attrNameLst>
                                      </p:cBhvr>
                                      <p:to>
                                        <p:strVal val="visible"/>
                                      </p:to>
                                    </p:set>
                                    <p:animEffect transition="in" filter="wipe(left)">
                                      <p:cBhvr>
                                        <p:cTn id="38" dur="2000"/>
                                        <p:tgtEl>
                                          <p:spTgt spid="17411">
                                            <p:txEl>
                                              <p:pRg st="7" end="7"/>
                                            </p:txEl>
                                          </p:spTgt>
                                        </p:tgtEl>
                                      </p:cBhvr>
                                    </p:animEffect>
                                  </p:childTnLst>
                                </p:cTn>
                              </p:par>
                            </p:childTnLst>
                          </p:cTn>
                        </p:par>
                        <p:par>
                          <p:cTn id="39" fill="hold" nodeType="afterGroup">
                            <p:stCondLst>
                              <p:cond delay="6000"/>
                            </p:stCondLst>
                            <p:childTnLst>
                              <p:par>
                                <p:cTn id="40" presetID="22" presetClass="entr" presetSubtype="8" fill="hold" nodeType="afterEffect">
                                  <p:stCondLst>
                                    <p:cond delay="0"/>
                                  </p:stCondLst>
                                  <p:childTnLst>
                                    <p:set>
                                      <p:cBhvr>
                                        <p:cTn id="41" dur="1" fill="hold">
                                          <p:stCondLst>
                                            <p:cond delay="0"/>
                                          </p:stCondLst>
                                        </p:cTn>
                                        <p:tgtEl>
                                          <p:spTgt spid="17411">
                                            <p:txEl>
                                              <p:pRg st="8" end="8"/>
                                            </p:txEl>
                                          </p:spTgt>
                                        </p:tgtEl>
                                        <p:attrNameLst>
                                          <p:attrName>style.visibility</p:attrName>
                                        </p:attrNameLst>
                                      </p:cBhvr>
                                      <p:to>
                                        <p:strVal val="visible"/>
                                      </p:to>
                                    </p:set>
                                    <p:animEffect transition="in" filter="wipe(left)">
                                      <p:cBhvr>
                                        <p:cTn id="42" dur="2000"/>
                                        <p:tgtEl>
                                          <p:spTgt spid="17411">
                                            <p:txEl>
                                              <p:pRg st="8" end="8"/>
                                            </p:txEl>
                                          </p:spTgt>
                                        </p:tgtEl>
                                      </p:cBhvr>
                                    </p:animEffect>
                                  </p:childTnLst>
                                </p:cTn>
                              </p:par>
                            </p:childTnLst>
                          </p:cTn>
                        </p:par>
                        <p:par>
                          <p:cTn id="43" fill="hold" nodeType="afterGroup">
                            <p:stCondLst>
                              <p:cond delay="8000"/>
                            </p:stCondLst>
                            <p:childTnLst>
                              <p:par>
                                <p:cTn id="44" presetID="22" presetClass="entr" presetSubtype="8" fill="hold" nodeType="afterEffect">
                                  <p:stCondLst>
                                    <p:cond delay="0"/>
                                  </p:stCondLst>
                                  <p:childTnLst>
                                    <p:set>
                                      <p:cBhvr>
                                        <p:cTn id="45" dur="1" fill="hold">
                                          <p:stCondLst>
                                            <p:cond delay="0"/>
                                          </p:stCondLst>
                                        </p:cTn>
                                        <p:tgtEl>
                                          <p:spTgt spid="17411">
                                            <p:txEl>
                                              <p:pRg st="9" end="9"/>
                                            </p:txEl>
                                          </p:spTgt>
                                        </p:tgtEl>
                                        <p:attrNameLst>
                                          <p:attrName>style.visibility</p:attrName>
                                        </p:attrNameLst>
                                      </p:cBhvr>
                                      <p:to>
                                        <p:strVal val="visible"/>
                                      </p:to>
                                    </p:set>
                                    <p:animEffect transition="in" filter="wipe(left)">
                                      <p:cBhvr>
                                        <p:cTn id="46" dur="2000"/>
                                        <p:tgtEl>
                                          <p:spTgt spid="174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70F6AB5-1FC1-92C8-C7CA-EA7B1C83D818}"/>
              </a:ext>
            </a:extLst>
          </p:cNvPr>
          <p:cNvSpPr>
            <a:spLocks noGrp="1" noChangeArrowheads="1"/>
          </p:cNvSpPr>
          <p:nvPr>
            <p:ph type="title"/>
          </p:nvPr>
        </p:nvSpPr>
        <p:spPr/>
        <p:txBody>
          <a:bodyPr/>
          <a:lstStyle/>
          <a:p>
            <a:pPr>
              <a:defRPr/>
            </a:pPr>
            <a:r>
              <a:rPr lang="en-US" altLang="en-US"/>
              <a:t>Working the Project</a:t>
            </a:r>
          </a:p>
        </p:txBody>
      </p:sp>
      <p:sp>
        <p:nvSpPr>
          <p:cNvPr id="17411" name="Rectangle 3">
            <a:extLst>
              <a:ext uri="{FF2B5EF4-FFF2-40B4-BE49-F238E27FC236}">
                <a16:creationId xmlns:a16="http://schemas.microsoft.com/office/drawing/2014/main" id="{CB107A7D-C342-B689-B41E-F70B164A5077}"/>
              </a:ext>
            </a:extLst>
          </p:cNvPr>
          <p:cNvSpPr>
            <a:spLocks noGrp="1" noChangeArrowheads="1"/>
          </p:cNvSpPr>
          <p:nvPr>
            <p:ph type="body" idx="1"/>
          </p:nvPr>
        </p:nvSpPr>
        <p:spPr>
          <a:xfrm>
            <a:off x="685800" y="2743200"/>
            <a:ext cx="7924800" cy="3581400"/>
          </a:xfrm>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a:lstStyle/>
          <a:p>
            <a:pPr>
              <a:spcAft>
                <a:spcPct val="25000"/>
              </a:spcAft>
            </a:pPr>
            <a:r>
              <a:rPr lang="en-US" altLang="en-US" sz="2400"/>
              <a:t>“I advise them to count their travel time to and from meetings with individuals and the project site. If the Scout does not drive, he should count the driver’s time as well. It is recommended that the Scout keep a log or ledger of everyone he spends time talking to in person or on the phone, and all those who, in some way, have assisted in planning, developing and implementing his project. These are project helpers.” </a:t>
            </a:r>
            <a:r>
              <a:rPr lang="en-US" altLang="en-US" sz="1800"/>
              <a:t> </a:t>
            </a:r>
            <a:r>
              <a:rPr lang="en-US" altLang="en-US" sz="1200"/>
              <a:t>Mike Lo Vecchio BSA National Office</a:t>
            </a:r>
          </a:p>
          <a:p>
            <a:pPr>
              <a:spcAft>
                <a:spcPct val="25000"/>
              </a:spcAft>
            </a:pPr>
            <a:endParaRPr lang="en-US" altLang="en-US" sz="2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up)">
                                      <p:cBhvr>
                                        <p:cTn id="7" dur="2000"/>
                                        <p:tgtEl>
                                          <p:spTgt spid="174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78E4B94-A4C2-1B4A-6855-D9511281B796}"/>
              </a:ext>
            </a:extLst>
          </p:cNvPr>
          <p:cNvSpPr>
            <a:spLocks noGrp="1" noChangeArrowheads="1"/>
          </p:cNvSpPr>
          <p:nvPr>
            <p:ph type="title"/>
          </p:nvPr>
        </p:nvSpPr>
        <p:spPr/>
        <p:txBody>
          <a:bodyPr/>
          <a:lstStyle/>
          <a:p>
            <a:pPr>
              <a:defRPr/>
            </a:pPr>
            <a:r>
              <a:rPr lang="en-US" altLang="en-US"/>
              <a:t>Final Written Report</a:t>
            </a:r>
          </a:p>
        </p:txBody>
      </p:sp>
      <p:sp>
        <p:nvSpPr>
          <p:cNvPr id="19459" name="Rectangle 3">
            <a:extLst>
              <a:ext uri="{FF2B5EF4-FFF2-40B4-BE49-F238E27FC236}">
                <a16:creationId xmlns:a16="http://schemas.microsoft.com/office/drawing/2014/main" id="{E85128FC-5564-7960-95EB-BE048F7B6B7C}"/>
              </a:ext>
            </a:extLst>
          </p:cNvPr>
          <p:cNvSpPr>
            <a:spLocks noGrp="1" noChangeArrowheads="1"/>
          </p:cNvSpPr>
          <p:nvPr>
            <p:ph type="body" idx="1"/>
          </p:nvPr>
        </p:nvSpPr>
        <p:spPr>
          <a:xfrm>
            <a:off x="990600" y="1981200"/>
            <a:ext cx="7696200" cy="4267200"/>
          </a:xfrm>
        </p:spPr>
        <p:txBody>
          <a:bodyPr/>
          <a:lstStyle/>
          <a:p>
            <a:pPr>
              <a:spcAft>
                <a:spcPct val="40000"/>
              </a:spcAft>
            </a:pPr>
            <a:r>
              <a:rPr lang="en-US" altLang="en-US" sz="2400"/>
              <a:t>How did it go?</a:t>
            </a:r>
          </a:p>
          <a:p>
            <a:pPr>
              <a:spcAft>
                <a:spcPct val="40000"/>
              </a:spcAft>
            </a:pPr>
            <a:r>
              <a:rPr lang="en-US" altLang="en-US" sz="2400"/>
              <a:t>What went as planned, what didn’t?</a:t>
            </a:r>
          </a:p>
          <a:p>
            <a:pPr>
              <a:spcAft>
                <a:spcPct val="40000"/>
              </a:spcAft>
            </a:pPr>
            <a:r>
              <a:rPr lang="en-US" altLang="en-US" sz="2400"/>
              <a:t>Who worked, when, and how long?  </a:t>
            </a:r>
            <a:br>
              <a:rPr lang="en-US" altLang="en-US" sz="2400"/>
            </a:br>
            <a:r>
              <a:rPr lang="en-US" altLang="en-US" sz="2400"/>
              <a:t>What did they do?  Total hours including planning?</a:t>
            </a:r>
          </a:p>
          <a:p>
            <a:pPr>
              <a:spcAft>
                <a:spcPct val="40000"/>
              </a:spcAft>
            </a:pPr>
            <a:r>
              <a:rPr lang="en-US" altLang="en-US" sz="2400"/>
              <a:t>Financial summary - report on fund raising &amp; actual expenses.  Compare to planned budget.</a:t>
            </a:r>
          </a:p>
          <a:p>
            <a:pPr>
              <a:spcAft>
                <a:spcPct val="40000"/>
              </a:spcAft>
            </a:pPr>
            <a:r>
              <a:rPr lang="en-US" altLang="en-US" sz="2400"/>
              <a:t>Include pictures - label them.</a:t>
            </a:r>
          </a:p>
          <a:p>
            <a:pPr>
              <a:spcAft>
                <a:spcPct val="40000"/>
              </a:spcAft>
            </a:pPr>
            <a:r>
              <a:rPr lang="en-US" altLang="en-US" sz="2400"/>
              <a:t>What did you learn about leading others?</a:t>
            </a:r>
          </a:p>
          <a:p>
            <a:pPr>
              <a:spcAft>
                <a:spcPct val="40000"/>
              </a:spcAft>
            </a:pPr>
            <a:r>
              <a:rPr lang="en-US" altLang="en-US" sz="2400"/>
              <a:t>What would you do differently next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wipe(left)">
                                      <p:cBhvr>
                                        <p:cTn id="7" dur="20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wipe(left)">
                                      <p:cBhvr>
                                        <p:cTn id="12" dur="20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wipe(left)">
                                      <p:cBhvr>
                                        <p:cTn id="17" dur="20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wipe(left)">
                                      <p:cBhvr>
                                        <p:cTn id="22" dur="2000"/>
                                        <p:tgtEl>
                                          <p:spTgt spid="194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wipe(left)">
                                      <p:cBhvr>
                                        <p:cTn id="27" dur="2000"/>
                                        <p:tgtEl>
                                          <p:spTgt spid="194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wipe(left)">
                                      <p:cBhvr>
                                        <p:cTn id="32" dur="2000"/>
                                        <p:tgtEl>
                                          <p:spTgt spid="1945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Effect transition="in" filter="wipe(left)">
                                      <p:cBhvr>
                                        <p:cTn id="37" dur="2000"/>
                                        <p:tgtEl>
                                          <p:spTgt spid="194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BCA3160-A4F6-90D9-6F48-27180C09A312}"/>
              </a:ext>
            </a:extLst>
          </p:cNvPr>
          <p:cNvSpPr>
            <a:spLocks noGrp="1" noChangeArrowheads="1"/>
          </p:cNvSpPr>
          <p:nvPr>
            <p:ph type="title"/>
          </p:nvPr>
        </p:nvSpPr>
        <p:spPr/>
        <p:txBody>
          <a:bodyPr/>
          <a:lstStyle/>
          <a:p>
            <a:pPr>
              <a:defRPr/>
            </a:pPr>
            <a:r>
              <a:rPr lang="en-US" altLang="en-US"/>
              <a:t>Approvals</a:t>
            </a:r>
            <a:br>
              <a:rPr lang="en-US" altLang="en-US"/>
            </a:br>
            <a:r>
              <a:rPr lang="en-US" altLang="en-US" sz="3200"/>
              <a:t>After Completion</a:t>
            </a:r>
            <a:endParaRPr lang="en-US" altLang="en-US" sz="4000"/>
          </a:p>
        </p:txBody>
      </p:sp>
      <p:sp>
        <p:nvSpPr>
          <p:cNvPr id="15363" name="Rectangle 3">
            <a:extLst>
              <a:ext uri="{FF2B5EF4-FFF2-40B4-BE49-F238E27FC236}">
                <a16:creationId xmlns:a16="http://schemas.microsoft.com/office/drawing/2014/main" id="{A477DEFA-FE96-15F2-3EC0-E3EA89AC5B80}"/>
              </a:ext>
            </a:extLst>
          </p:cNvPr>
          <p:cNvSpPr>
            <a:spLocks noChangeArrowheads="1"/>
          </p:cNvSpPr>
          <p:nvPr/>
        </p:nvSpPr>
        <p:spPr bwMode="auto">
          <a:xfrm>
            <a:off x="1371600" y="2133600"/>
            <a:ext cx="70866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pPr>
              <a:spcAft>
                <a:spcPct val="50000"/>
              </a:spcAft>
            </a:pPr>
            <a:r>
              <a:rPr lang="en-US" altLang="en-US" sz="2400"/>
              <a:t>The final report is signed by: </a:t>
            </a:r>
          </a:p>
          <a:p>
            <a:pPr lvl="1">
              <a:spcAft>
                <a:spcPct val="50000"/>
              </a:spcAft>
            </a:pPr>
            <a:r>
              <a:rPr lang="en-US" altLang="en-US" sz="2400"/>
              <a:t>The Eagle Candidate</a:t>
            </a:r>
          </a:p>
          <a:p>
            <a:pPr lvl="1">
              <a:spcAft>
                <a:spcPct val="50000"/>
              </a:spcAft>
            </a:pPr>
            <a:r>
              <a:rPr lang="en-US" altLang="en-US" sz="2400"/>
              <a:t>Scoutmaster / Coach / Advisor</a:t>
            </a:r>
          </a:p>
          <a:p>
            <a:pPr lvl="1">
              <a:spcAft>
                <a:spcPct val="50000"/>
              </a:spcAft>
            </a:pPr>
            <a:r>
              <a:rPr lang="en-US" altLang="en-US" sz="2400"/>
              <a:t>Representative of the benefiting organization </a:t>
            </a:r>
            <a:br>
              <a:rPr lang="en-US" altLang="en-US" sz="2400"/>
            </a:br>
            <a:endParaRPr lang="en-US" altLang="en-US" sz="2400"/>
          </a:p>
          <a:p>
            <a:pPr lvl="1">
              <a:spcAft>
                <a:spcPct val="50000"/>
              </a:spcAft>
            </a:pPr>
            <a:r>
              <a:rPr lang="en-US" altLang="en-US" sz="2400"/>
              <a:t>Any questions should be resolved before the Board of Review</a:t>
            </a:r>
          </a:p>
          <a:p>
            <a:pPr lvl="1">
              <a:spcAft>
                <a:spcPct val="50000"/>
              </a:spcAft>
            </a:pPr>
            <a:r>
              <a:rPr lang="en-US" altLang="en-US" sz="2400"/>
              <a:t>Eagle Scout Board of Review is the final approval of Project.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wipe(up)">
                                      <p:cBhvr>
                                        <p:cTn id="7" dur="2000"/>
                                        <p:tgtEl>
                                          <p:spTgt spid="15363">
                                            <p:txEl>
                                              <p:pRg st="0" end="0"/>
                                            </p:txEl>
                                          </p:spTgt>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animEffect transition="in" filter="wipe(left)">
                                      <p:cBhvr>
                                        <p:cTn id="11" dur="500"/>
                                        <p:tgtEl>
                                          <p:spTgt spid="15363">
                                            <p:txEl>
                                              <p:pRg st="1" end="1"/>
                                            </p:txEl>
                                          </p:spTgt>
                                        </p:tgtEl>
                                      </p:cBhvr>
                                    </p:animEffect>
                                  </p:childTnLst>
                                </p:cTn>
                              </p:par>
                            </p:childTnLst>
                          </p:cTn>
                        </p:par>
                        <p:par>
                          <p:cTn id="12" fill="hold" nodeType="afterGroup">
                            <p:stCondLst>
                              <p:cond delay="2500"/>
                            </p:stCondLst>
                            <p:childTnLst>
                              <p:par>
                                <p:cTn id="13" presetID="22" presetClass="entr" presetSubtype="8" fill="hold" nodeType="after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wipe(left)">
                                      <p:cBhvr>
                                        <p:cTn id="15" dur="500"/>
                                        <p:tgtEl>
                                          <p:spTgt spid="15363">
                                            <p:txEl>
                                              <p:pRg st="2" end="2"/>
                                            </p:txEl>
                                          </p:spTgt>
                                        </p:tgtEl>
                                      </p:cBhvr>
                                    </p:animEffect>
                                  </p:childTnLst>
                                </p:cTn>
                              </p:par>
                            </p:childTnLst>
                          </p:cTn>
                        </p:par>
                        <p:par>
                          <p:cTn id="16" fill="hold" nodeType="afterGroup">
                            <p:stCondLst>
                              <p:cond delay="3000"/>
                            </p:stCondLst>
                            <p:childTnLst>
                              <p:par>
                                <p:cTn id="17" presetID="22" presetClass="entr" presetSubtype="8" fill="hold" nodeType="after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animEffect transition="in" filter="wipe(left)">
                                      <p:cBhvr>
                                        <p:cTn id="19" dur="500"/>
                                        <p:tgtEl>
                                          <p:spTgt spid="15363">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15363">
                                            <p:txEl>
                                              <p:pRg st="4" end="4"/>
                                            </p:txEl>
                                          </p:spTgt>
                                        </p:tgtEl>
                                        <p:attrNameLst>
                                          <p:attrName>style.visibility</p:attrName>
                                        </p:attrNameLst>
                                      </p:cBhvr>
                                      <p:to>
                                        <p:strVal val="visible"/>
                                      </p:to>
                                    </p:set>
                                    <p:animEffect transition="in" filter="wipe(up)">
                                      <p:cBhvr>
                                        <p:cTn id="24" dur="2000"/>
                                        <p:tgtEl>
                                          <p:spTgt spid="15363">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15363">
                                            <p:txEl>
                                              <p:pRg st="5" end="5"/>
                                            </p:txEl>
                                          </p:spTgt>
                                        </p:tgtEl>
                                        <p:attrNameLst>
                                          <p:attrName>style.visibility</p:attrName>
                                        </p:attrNameLst>
                                      </p:cBhvr>
                                      <p:to>
                                        <p:strVal val="visible"/>
                                      </p:to>
                                    </p:set>
                                    <p:animEffect transition="in" filter="wipe(up)">
                                      <p:cBhvr>
                                        <p:cTn id="29" dur="20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a:extLst>
              <a:ext uri="{FF2B5EF4-FFF2-40B4-BE49-F238E27FC236}">
                <a16:creationId xmlns:a16="http://schemas.microsoft.com/office/drawing/2014/main" id="{5D4C8C87-47CA-12E7-FCE5-3B109658EB6F}"/>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buFont typeface="Wingdings" panose="05000000000000000000" pitchFamily="2" charset="2"/>
              <a:buChar char="ü"/>
            </a:pPr>
            <a:r>
              <a:rPr lang="en-US" altLang="en-US" sz="2800"/>
              <a:t>Fill out Eagle Scout Rank Application  </a:t>
            </a:r>
          </a:p>
          <a:p>
            <a:pPr>
              <a:buFont typeface="Wingdings" panose="05000000000000000000" pitchFamily="2" charset="2"/>
              <a:buNone/>
            </a:pPr>
            <a:r>
              <a:rPr lang="en-US" altLang="en-US" sz="2800"/>
              <a:t>	Form 58-728</a:t>
            </a:r>
          </a:p>
          <a:p>
            <a:pPr>
              <a:buFont typeface="Wingdings" panose="05000000000000000000" pitchFamily="2" charset="2"/>
              <a:buChar char="ü"/>
            </a:pPr>
            <a:endParaRPr lang="en-US" altLang="en-US" sz="2800"/>
          </a:p>
          <a:p>
            <a:pPr>
              <a:buFont typeface="Wingdings" panose="05000000000000000000" pitchFamily="2" charset="2"/>
              <a:buChar char="ü"/>
            </a:pPr>
            <a:r>
              <a:rPr lang="en-US" altLang="en-US" sz="2800"/>
              <a:t>Print in Ink – Neatly or Type</a:t>
            </a:r>
          </a:p>
          <a:p>
            <a:pPr>
              <a:buFont typeface="Wingdings" panose="05000000000000000000" pitchFamily="2" charset="2"/>
              <a:buChar char="ü"/>
            </a:pPr>
            <a:endParaRPr lang="en-US" altLang="en-US" sz="2800"/>
          </a:p>
          <a:p>
            <a:pPr>
              <a:buFont typeface="Wingdings" panose="05000000000000000000" pitchFamily="2" charset="2"/>
              <a:buChar char="ü"/>
            </a:pPr>
            <a:r>
              <a:rPr lang="en-US" altLang="en-US" sz="2800" u="sng"/>
              <a:t>Fill in all items</a:t>
            </a:r>
            <a:r>
              <a:rPr lang="en-US" altLang="en-US" sz="2800"/>
              <a:t> down to and including Signature of Unit Committee Chair. </a:t>
            </a:r>
            <a:endParaRPr lang="en-US" altLang="en-US" sz="2800">
              <a:solidFill>
                <a:srgbClr val="FF0000"/>
              </a:solidFill>
            </a:endParaRPr>
          </a:p>
        </p:txBody>
      </p:sp>
      <p:sp>
        <p:nvSpPr>
          <p:cNvPr id="4101" name="Rectangle 5">
            <a:extLst>
              <a:ext uri="{FF2B5EF4-FFF2-40B4-BE49-F238E27FC236}">
                <a16:creationId xmlns:a16="http://schemas.microsoft.com/office/drawing/2014/main" id="{BFD608AD-DC39-B39F-D7BE-5C6EE8AB465F}"/>
              </a:ext>
            </a:extLst>
          </p:cNvPr>
          <p:cNvSpPr>
            <a:spLocks noGrp="1" noChangeArrowheads="1"/>
          </p:cNvSpPr>
          <p:nvPr>
            <p:ph type="title"/>
          </p:nvPr>
        </p:nvSpPr>
        <p:spPr/>
        <p:txBody>
          <a:bodyPr/>
          <a:lstStyle/>
          <a:p>
            <a:pPr>
              <a:defRPr/>
            </a:pPr>
            <a:r>
              <a:rPr lang="en-US" altLang="en-US">
                <a:solidFill>
                  <a:schemeClr val="accent2"/>
                </a:solidFill>
              </a:rPr>
              <a:t>Your Project is done What Next?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wipe(up)">
                                      <p:cBhvr>
                                        <p:cTn id="7" dur="3000"/>
                                        <p:tgtEl>
                                          <p:spTgt spid="4100">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4100">
                                            <p:txEl>
                                              <p:pRg st="1" end="1"/>
                                            </p:txEl>
                                          </p:spTgt>
                                        </p:tgtEl>
                                        <p:attrNameLst>
                                          <p:attrName>style.visibility</p:attrName>
                                        </p:attrNameLst>
                                      </p:cBhvr>
                                      <p:to>
                                        <p:strVal val="visible"/>
                                      </p:to>
                                    </p:set>
                                    <p:animEffect transition="in" filter="wipe(up)">
                                      <p:cBhvr>
                                        <p:cTn id="10" dur="3000"/>
                                        <p:tgtEl>
                                          <p:spTgt spid="4100">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4100">
                                            <p:txEl>
                                              <p:pRg st="3" end="3"/>
                                            </p:txEl>
                                          </p:spTgt>
                                        </p:tgtEl>
                                        <p:attrNameLst>
                                          <p:attrName>style.visibility</p:attrName>
                                        </p:attrNameLst>
                                      </p:cBhvr>
                                      <p:to>
                                        <p:strVal val="visible"/>
                                      </p:to>
                                    </p:set>
                                    <p:animEffect transition="in" filter="wipe(up)">
                                      <p:cBhvr>
                                        <p:cTn id="15" dur="2000"/>
                                        <p:tgtEl>
                                          <p:spTgt spid="4100">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4100">
                                            <p:txEl>
                                              <p:pRg st="5" end="5"/>
                                            </p:txEl>
                                          </p:spTgt>
                                        </p:tgtEl>
                                        <p:attrNameLst>
                                          <p:attrName>style.visibility</p:attrName>
                                        </p:attrNameLst>
                                      </p:cBhvr>
                                      <p:to>
                                        <p:strVal val="visible"/>
                                      </p:to>
                                    </p:set>
                                    <p:animEffect transition="in" filter="wipe(up)">
                                      <p:cBhvr>
                                        <p:cTn id="20" dur="2000"/>
                                        <p:tgtEl>
                                          <p:spTgt spid="41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a:extLst>
              <a:ext uri="{FF2B5EF4-FFF2-40B4-BE49-F238E27FC236}">
                <a16:creationId xmlns:a16="http://schemas.microsoft.com/office/drawing/2014/main" id="{8E5B997B-7F7E-CDE3-50D0-762F56DD7464}"/>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lgn="ctr">
              <a:lnSpc>
                <a:spcPct val="90000"/>
              </a:lnSpc>
              <a:buFont typeface="Wingdings" panose="05000000000000000000" pitchFamily="2" charset="2"/>
              <a:buNone/>
            </a:pPr>
            <a:r>
              <a:rPr lang="en-US" altLang="en-US" sz="2400"/>
              <a:t>Make sure you read and follow instructions! Here are a few tips.</a:t>
            </a:r>
          </a:p>
          <a:p>
            <a:pPr algn="ctr">
              <a:lnSpc>
                <a:spcPct val="90000"/>
              </a:lnSpc>
              <a:buFont typeface="Wingdings" panose="05000000000000000000" pitchFamily="2" charset="2"/>
              <a:buNone/>
            </a:pPr>
            <a:endParaRPr lang="en-US" altLang="en-US" sz="2400"/>
          </a:p>
          <a:p>
            <a:pPr>
              <a:lnSpc>
                <a:spcPct val="90000"/>
              </a:lnSpc>
              <a:buFont typeface="Wingdings" panose="05000000000000000000" pitchFamily="2" charset="2"/>
              <a:buChar char="ü"/>
            </a:pPr>
            <a:r>
              <a:rPr lang="en-US" altLang="en-US" sz="2400" b="1"/>
              <a:t>Requirement 2 – Recommendations: Obtain a letter of recommend from each of these people – yes, including parents.</a:t>
            </a:r>
            <a:r>
              <a:rPr lang="en-US" altLang="en-US" sz="2400"/>
              <a:t> Suggest Scout give each of these people an envelope addressed to Unit Advancement Chairman. Have them mail the letters or return the </a:t>
            </a:r>
            <a:r>
              <a:rPr lang="en-US" altLang="en-US" sz="2400" u="sng"/>
              <a:t>sealed</a:t>
            </a:r>
            <a:r>
              <a:rPr lang="en-US" altLang="en-US" sz="2400"/>
              <a:t> envelope to parents, Scout, or Unit Advancement Chairman.  Scouts are not to see the letters.  Religious Leader should be Bishop, Pastor, or Priest.</a:t>
            </a:r>
            <a:endParaRPr lang="en-US" altLang="en-US" sz="2400">
              <a:solidFill>
                <a:srgbClr val="FF0000"/>
              </a:solidFill>
            </a:endParaRPr>
          </a:p>
        </p:txBody>
      </p:sp>
      <p:sp>
        <p:nvSpPr>
          <p:cNvPr id="35843" name="Rectangle 3">
            <a:extLst>
              <a:ext uri="{FF2B5EF4-FFF2-40B4-BE49-F238E27FC236}">
                <a16:creationId xmlns:a16="http://schemas.microsoft.com/office/drawing/2014/main" id="{1B1A8626-D8E7-A66F-256B-05DBB5284B92}"/>
              </a:ext>
            </a:extLst>
          </p:cNvPr>
          <p:cNvSpPr>
            <a:spLocks noGrp="1" noChangeArrowheads="1"/>
          </p:cNvSpPr>
          <p:nvPr>
            <p:ph type="title"/>
          </p:nvPr>
        </p:nvSpPr>
        <p:spPr/>
        <p:txBody>
          <a:bodyPr/>
          <a:lstStyle/>
          <a:p>
            <a:pPr>
              <a:defRPr/>
            </a:pPr>
            <a:r>
              <a:rPr lang="en-US" altLang="en-US" sz="4100">
                <a:solidFill>
                  <a:schemeClr val="accent2"/>
                </a:solidFill>
              </a:rPr>
              <a:t>Eagle Scout Rank Application</a:t>
            </a:r>
            <a:r>
              <a:rPr lang="en-US" altLang="en-US" sz="41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animEffect transition="in" filter="wipe(left)">
                                      <p:cBhvr>
                                        <p:cTn id="7" dur="3000"/>
                                        <p:tgtEl>
                                          <p:spTgt spid="358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5842">
                                            <p:txEl>
                                              <p:pRg st="2" end="2"/>
                                            </p:txEl>
                                          </p:spTgt>
                                        </p:tgtEl>
                                        <p:attrNameLst>
                                          <p:attrName>style.visibility</p:attrName>
                                        </p:attrNameLst>
                                      </p:cBhvr>
                                      <p:to>
                                        <p:strVal val="visible"/>
                                      </p:to>
                                    </p:set>
                                    <p:animEffect transition="in" filter="wipe(up)">
                                      <p:cBhvr>
                                        <p:cTn id="12" dur="5000"/>
                                        <p:tgtEl>
                                          <p:spTgt spid="358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a:extLst>
              <a:ext uri="{FF2B5EF4-FFF2-40B4-BE49-F238E27FC236}">
                <a16:creationId xmlns:a16="http://schemas.microsoft.com/office/drawing/2014/main" id="{960ABCF1-A2A9-B252-5055-DF1BE80248B4}"/>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buFont typeface="Wingdings" panose="05000000000000000000" pitchFamily="2" charset="2"/>
              <a:buChar char="ü"/>
            </a:pPr>
            <a:r>
              <a:rPr lang="en-US" altLang="en-US" sz="2800" b="1"/>
              <a:t>Requirement 3 - Merit Badges:</a:t>
            </a:r>
            <a:r>
              <a:rPr lang="en-US" altLang="en-US" sz="2800"/>
              <a:t> List the dates earned – not the dates received. </a:t>
            </a:r>
          </a:p>
          <a:p>
            <a:pPr>
              <a:buFont typeface="Wingdings" panose="05000000000000000000" pitchFamily="2" charset="2"/>
              <a:buChar char="ü"/>
            </a:pPr>
            <a:endParaRPr lang="en-US" altLang="en-US" sz="2800"/>
          </a:p>
          <a:p>
            <a:pPr>
              <a:buFont typeface="Wingdings" panose="05000000000000000000" pitchFamily="2" charset="2"/>
              <a:buChar char="ü"/>
            </a:pPr>
            <a:r>
              <a:rPr lang="en-US" altLang="en-US" sz="2800" b="1"/>
              <a:t>Requirement 4 – Leadership Position:</a:t>
            </a:r>
            <a:r>
              <a:rPr lang="en-US" altLang="en-US" sz="2800"/>
              <a:t> “While a Life Scout, serve actively for a period of six months in one </a:t>
            </a:r>
            <a:r>
              <a:rPr lang="en-US" altLang="en-US" sz="2800" u="sng"/>
              <a:t>or more</a:t>
            </a:r>
            <a:r>
              <a:rPr lang="en-US" altLang="en-US" sz="2800"/>
              <a:t> of the following positions…” Check the list on Eagle Application Requirement #4 – </a:t>
            </a:r>
            <a:r>
              <a:rPr lang="en-US" altLang="en-US" sz="2800" i="1"/>
              <a:t>do not list church positions.</a:t>
            </a:r>
            <a:endParaRPr lang="en-US" altLang="en-US" sz="2800" i="1">
              <a:solidFill>
                <a:srgbClr val="FF0000"/>
              </a:solidFill>
            </a:endParaRPr>
          </a:p>
        </p:txBody>
      </p:sp>
      <p:sp>
        <p:nvSpPr>
          <p:cNvPr id="36867" name="Rectangle 3">
            <a:extLst>
              <a:ext uri="{FF2B5EF4-FFF2-40B4-BE49-F238E27FC236}">
                <a16:creationId xmlns:a16="http://schemas.microsoft.com/office/drawing/2014/main" id="{4A370B81-EB4C-F5A2-7A2E-86F8197C814F}"/>
              </a:ext>
            </a:extLst>
          </p:cNvPr>
          <p:cNvSpPr>
            <a:spLocks noGrp="1" noChangeArrowheads="1"/>
          </p:cNvSpPr>
          <p:nvPr>
            <p:ph type="title"/>
          </p:nvPr>
        </p:nvSpPr>
        <p:spPr/>
        <p:txBody>
          <a:bodyPr/>
          <a:lstStyle/>
          <a:p>
            <a:pPr>
              <a:defRPr/>
            </a:pPr>
            <a:r>
              <a:rPr lang="en-US" altLang="en-US" sz="4100">
                <a:solidFill>
                  <a:schemeClr val="accent2"/>
                </a:solidFill>
              </a:rPr>
              <a:t>Eagle Scout Rank Application</a:t>
            </a:r>
            <a:r>
              <a:rPr lang="en-US" altLang="en-US" sz="41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wipe(up)">
                                      <p:cBhvr>
                                        <p:cTn id="7" dur="3000"/>
                                        <p:tgtEl>
                                          <p:spTgt spid="368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6866">
                                            <p:txEl>
                                              <p:pRg st="2" end="2"/>
                                            </p:txEl>
                                          </p:spTgt>
                                        </p:tgtEl>
                                        <p:attrNameLst>
                                          <p:attrName>style.visibility</p:attrName>
                                        </p:attrNameLst>
                                      </p:cBhvr>
                                      <p:to>
                                        <p:strVal val="visible"/>
                                      </p:to>
                                    </p:set>
                                    <p:animEffect transition="in" filter="wipe(up)">
                                      <p:cBhvr>
                                        <p:cTn id="12" dur="5000"/>
                                        <p:tgtEl>
                                          <p:spTgt spid="368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a:extLst>
              <a:ext uri="{FF2B5EF4-FFF2-40B4-BE49-F238E27FC236}">
                <a16:creationId xmlns:a16="http://schemas.microsoft.com/office/drawing/2014/main" id="{3EA2E90C-D083-B20F-40C8-B4C3B8BD42B9}"/>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buFont typeface="Wingdings" panose="05000000000000000000" pitchFamily="2" charset="2"/>
              <a:buChar char="ü"/>
            </a:pPr>
            <a:r>
              <a:rPr lang="en-US" altLang="en-US" sz="2800" b="1"/>
              <a:t>Requirement 6</a:t>
            </a:r>
            <a:r>
              <a:rPr lang="en-US" altLang="en-US" sz="2800"/>
              <a:t> – “Attach to this application a statement…”  Don’t forget this step.</a:t>
            </a:r>
          </a:p>
          <a:p>
            <a:pPr>
              <a:buFont typeface="Wingdings" panose="05000000000000000000" pitchFamily="2" charset="2"/>
              <a:buChar char="ü"/>
            </a:pPr>
            <a:endParaRPr lang="en-US" altLang="en-US" sz="2800"/>
          </a:p>
          <a:p>
            <a:pPr>
              <a:buFont typeface="Wingdings" panose="05000000000000000000" pitchFamily="2" charset="2"/>
              <a:buChar char="ü"/>
            </a:pPr>
            <a:r>
              <a:rPr lang="en-US" altLang="en-US" sz="2800" b="1"/>
              <a:t>Signatures:</a:t>
            </a:r>
          </a:p>
          <a:p>
            <a:pPr>
              <a:buFont typeface="Wingdings" panose="05000000000000000000" pitchFamily="2" charset="2"/>
              <a:buNone/>
            </a:pPr>
            <a:r>
              <a:rPr lang="en-US" altLang="en-US" sz="2800"/>
              <a:t>		Applicant</a:t>
            </a:r>
          </a:p>
          <a:p>
            <a:pPr>
              <a:buFont typeface="Wingdings" panose="05000000000000000000" pitchFamily="2" charset="2"/>
              <a:buNone/>
            </a:pPr>
            <a:r>
              <a:rPr lang="en-US" altLang="en-US" sz="2800"/>
              <a:t>		Unit Leader</a:t>
            </a:r>
          </a:p>
          <a:p>
            <a:pPr>
              <a:buFont typeface="Wingdings" panose="05000000000000000000" pitchFamily="2" charset="2"/>
              <a:buNone/>
            </a:pPr>
            <a:r>
              <a:rPr lang="en-US" altLang="en-US" sz="2800"/>
              <a:t>		Unit Committee Chair</a:t>
            </a:r>
            <a:endParaRPr lang="en-US" altLang="en-US" sz="2800">
              <a:solidFill>
                <a:srgbClr val="FF0000"/>
              </a:solidFill>
            </a:endParaRPr>
          </a:p>
        </p:txBody>
      </p:sp>
      <p:sp>
        <p:nvSpPr>
          <p:cNvPr id="37891" name="Rectangle 3">
            <a:extLst>
              <a:ext uri="{FF2B5EF4-FFF2-40B4-BE49-F238E27FC236}">
                <a16:creationId xmlns:a16="http://schemas.microsoft.com/office/drawing/2014/main" id="{A58C7CDC-61F1-E1A9-5904-CAD7D408F935}"/>
              </a:ext>
            </a:extLst>
          </p:cNvPr>
          <p:cNvSpPr>
            <a:spLocks noGrp="1" noChangeArrowheads="1"/>
          </p:cNvSpPr>
          <p:nvPr>
            <p:ph type="title"/>
          </p:nvPr>
        </p:nvSpPr>
        <p:spPr/>
        <p:txBody>
          <a:bodyPr/>
          <a:lstStyle/>
          <a:p>
            <a:pPr>
              <a:defRPr/>
            </a:pPr>
            <a:r>
              <a:rPr lang="en-US" altLang="en-US" sz="4100">
                <a:solidFill>
                  <a:schemeClr val="accent2"/>
                </a:solidFill>
              </a:rPr>
              <a:t>Eagle Scout Rank Application</a:t>
            </a:r>
            <a:r>
              <a:rPr lang="en-US" altLang="en-US" sz="41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animEffect transition="in" filter="wipe(up)">
                                      <p:cBhvr>
                                        <p:cTn id="7" dur="3000"/>
                                        <p:tgtEl>
                                          <p:spTgt spid="378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7890">
                                            <p:txEl>
                                              <p:pRg st="2" end="2"/>
                                            </p:txEl>
                                          </p:spTgt>
                                        </p:tgtEl>
                                        <p:attrNameLst>
                                          <p:attrName>style.visibility</p:attrName>
                                        </p:attrNameLst>
                                      </p:cBhvr>
                                      <p:to>
                                        <p:strVal val="visible"/>
                                      </p:to>
                                    </p:set>
                                    <p:animEffect transition="in" filter="wipe(up)">
                                      <p:cBhvr>
                                        <p:cTn id="12" dur="2000"/>
                                        <p:tgtEl>
                                          <p:spTgt spid="37890">
                                            <p:txEl>
                                              <p:pRg st="2" end="2"/>
                                            </p:txEl>
                                          </p:spTgt>
                                        </p:tgtEl>
                                      </p:cBhvr>
                                    </p:animEffect>
                                  </p:childTnLst>
                                </p:cTn>
                              </p:par>
                            </p:childTnLst>
                          </p:cTn>
                        </p:par>
                        <p:par>
                          <p:cTn id="13" fill="hold" nodeType="afterGroup">
                            <p:stCondLst>
                              <p:cond delay="2000"/>
                            </p:stCondLst>
                            <p:childTnLst>
                              <p:par>
                                <p:cTn id="14" presetID="22" presetClass="entr" presetSubtype="8" fill="hold" nodeType="afterEffect">
                                  <p:stCondLst>
                                    <p:cond delay="0"/>
                                  </p:stCondLst>
                                  <p:childTnLst>
                                    <p:set>
                                      <p:cBhvr>
                                        <p:cTn id="15" dur="1" fill="hold">
                                          <p:stCondLst>
                                            <p:cond delay="0"/>
                                          </p:stCondLst>
                                        </p:cTn>
                                        <p:tgtEl>
                                          <p:spTgt spid="37890">
                                            <p:txEl>
                                              <p:pRg st="3" end="3"/>
                                            </p:txEl>
                                          </p:spTgt>
                                        </p:tgtEl>
                                        <p:attrNameLst>
                                          <p:attrName>style.visibility</p:attrName>
                                        </p:attrNameLst>
                                      </p:cBhvr>
                                      <p:to>
                                        <p:strVal val="visible"/>
                                      </p:to>
                                    </p:set>
                                    <p:animEffect transition="in" filter="wipe(left)">
                                      <p:cBhvr>
                                        <p:cTn id="16" dur="500"/>
                                        <p:tgtEl>
                                          <p:spTgt spid="37890">
                                            <p:txEl>
                                              <p:pRg st="3" end="3"/>
                                            </p:txEl>
                                          </p:spTgt>
                                        </p:tgtEl>
                                      </p:cBhvr>
                                    </p:animEffect>
                                  </p:childTnLst>
                                </p:cTn>
                              </p:par>
                            </p:childTnLst>
                          </p:cTn>
                        </p:par>
                        <p:par>
                          <p:cTn id="17" fill="hold" nodeType="afterGroup">
                            <p:stCondLst>
                              <p:cond delay="2500"/>
                            </p:stCondLst>
                            <p:childTnLst>
                              <p:par>
                                <p:cTn id="18" presetID="22" presetClass="entr" presetSubtype="8" fill="hold" nodeType="afterEffect">
                                  <p:stCondLst>
                                    <p:cond delay="0"/>
                                  </p:stCondLst>
                                  <p:childTnLst>
                                    <p:set>
                                      <p:cBhvr>
                                        <p:cTn id="19" dur="1" fill="hold">
                                          <p:stCondLst>
                                            <p:cond delay="0"/>
                                          </p:stCondLst>
                                        </p:cTn>
                                        <p:tgtEl>
                                          <p:spTgt spid="37890">
                                            <p:txEl>
                                              <p:pRg st="4" end="4"/>
                                            </p:txEl>
                                          </p:spTgt>
                                        </p:tgtEl>
                                        <p:attrNameLst>
                                          <p:attrName>style.visibility</p:attrName>
                                        </p:attrNameLst>
                                      </p:cBhvr>
                                      <p:to>
                                        <p:strVal val="visible"/>
                                      </p:to>
                                    </p:set>
                                    <p:animEffect transition="in" filter="wipe(left)">
                                      <p:cBhvr>
                                        <p:cTn id="20" dur="500"/>
                                        <p:tgtEl>
                                          <p:spTgt spid="37890">
                                            <p:txEl>
                                              <p:pRg st="4" end="4"/>
                                            </p:txEl>
                                          </p:spTgt>
                                        </p:tgtEl>
                                      </p:cBhvr>
                                    </p:animEffect>
                                  </p:childTnLst>
                                </p:cTn>
                              </p:par>
                            </p:childTnLst>
                          </p:cTn>
                        </p:par>
                        <p:par>
                          <p:cTn id="21" fill="hold" nodeType="afterGroup">
                            <p:stCondLst>
                              <p:cond delay="3000"/>
                            </p:stCondLst>
                            <p:childTnLst>
                              <p:par>
                                <p:cTn id="22" presetID="22" presetClass="entr" presetSubtype="8" fill="hold" nodeType="afterEffect">
                                  <p:stCondLst>
                                    <p:cond delay="0"/>
                                  </p:stCondLst>
                                  <p:childTnLst>
                                    <p:set>
                                      <p:cBhvr>
                                        <p:cTn id="23" dur="1" fill="hold">
                                          <p:stCondLst>
                                            <p:cond delay="0"/>
                                          </p:stCondLst>
                                        </p:cTn>
                                        <p:tgtEl>
                                          <p:spTgt spid="37890">
                                            <p:txEl>
                                              <p:pRg st="5" end="5"/>
                                            </p:txEl>
                                          </p:spTgt>
                                        </p:tgtEl>
                                        <p:attrNameLst>
                                          <p:attrName>style.visibility</p:attrName>
                                        </p:attrNameLst>
                                      </p:cBhvr>
                                      <p:to>
                                        <p:strVal val="visible"/>
                                      </p:to>
                                    </p:set>
                                    <p:animEffect transition="in" filter="wipe(left)">
                                      <p:cBhvr>
                                        <p:cTn id="24" dur="500"/>
                                        <p:tgtEl>
                                          <p:spTgt spid="3789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a:extLst>
              <a:ext uri="{FF2B5EF4-FFF2-40B4-BE49-F238E27FC236}">
                <a16:creationId xmlns:a16="http://schemas.microsoft.com/office/drawing/2014/main" id="{15105026-1E3A-A392-7027-E1247E29CCCB}"/>
              </a:ext>
            </a:extLst>
          </p:cNvPr>
          <p:cNvSpPr>
            <a:spLocks noGrp="1" noChangeArrowheads="1"/>
          </p:cNvSpPr>
          <p:nvPr>
            <p:ph type="body" idx="1"/>
          </p:nvPr>
        </p:nvSpPr>
        <p:spPr>
          <a:xfrm>
            <a:off x="914400" y="2057400"/>
            <a:ext cx="7467600" cy="41910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lnSpc>
                <a:spcPct val="90000"/>
              </a:lnSpc>
              <a:buFont typeface="Wingdings" panose="05000000000000000000" pitchFamily="2" charset="2"/>
              <a:buChar char="ü"/>
            </a:pPr>
            <a:r>
              <a:rPr lang="en-US" altLang="en-US" sz="2800"/>
              <a:t>Give all paperwork to your Unit Advancement Chairman to take to the Scout Office: </a:t>
            </a:r>
            <a:r>
              <a:rPr lang="en-US" altLang="en-US" sz="2800" u="sng"/>
              <a:t>Eagle Project Workbook</a:t>
            </a:r>
            <a:r>
              <a:rPr lang="en-US" altLang="en-US" sz="2800"/>
              <a:t> - </a:t>
            </a:r>
            <a:r>
              <a:rPr lang="en-US" altLang="en-US" sz="2800" u="sng"/>
              <a:t>Eagle Scout Rank Application</a:t>
            </a:r>
            <a:r>
              <a:rPr lang="en-US" altLang="en-US" sz="2800"/>
              <a:t> - </a:t>
            </a:r>
            <a:r>
              <a:rPr lang="en-US" altLang="en-US" sz="2800" u="sng"/>
              <a:t>Statement of ambitions &amp; life purpose</a:t>
            </a:r>
            <a:r>
              <a:rPr lang="en-US" altLang="en-US" sz="2800"/>
              <a:t>, and </a:t>
            </a:r>
            <a:r>
              <a:rPr lang="en-US" altLang="en-US" sz="2800" u="sng"/>
              <a:t>Recommendation letters.</a:t>
            </a:r>
          </a:p>
          <a:p>
            <a:pPr>
              <a:lnSpc>
                <a:spcPct val="90000"/>
              </a:lnSpc>
              <a:buFont typeface="Wingdings" panose="05000000000000000000" pitchFamily="2" charset="2"/>
              <a:buChar char="ü"/>
            </a:pPr>
            <a:r>
              <a:rPr lang="en-US" altLang="en-US" sz="2800"/>
              <a:t>Scout Office will check application against BSA records. This will take from several hours up to 2-3 days. If there are any discrepancies, Unit Advancement Chairman or Leader will help Scout correct them. </a:t>
            </a:r>
          </a:p>
          <a:p>
            <a:pPr lvl="1">
              <a:lnSpc>
                <a:spcPct val="90000"/>
              </a:lnSpc>
              <a:buFont typeface="Wingdings" panose="05000000000000000000" pitchFamily="2" charset="2"/>
              <a:buNone/>
            </a:pPr>
            <a:endParaRPr lang="en-US" altLang="en-US" sz="2800"/>
          </a:p>
          <a:p>
            <a:pPr>
              <a:lnSpc>
                <a:spcPct val="90000"/>
              </a:lnSpc>
              <a:buFont typeface="Wingdings" panose="05000000000000000000" pitchFamily="2" charset="2"/>
              <a:buNone/>
            </a:pPr>
            <a:endParaRPr lang="en-US" altLang="en-US" sz="2400">
              <a:solidFill>
                <a:srgbClr val="FF0000"/>
              </a:solidFill>
            </a:endParaRPr>
          </a:p>
        </p:txBody>
      </p:sp>
      <p:sp>
        <p:nvSpPr>
          <p:cNvPr id="39939" name="Rectangle 3">
            <a:extLst>
              <a:ext uri="{FF2B5EF4-FFF2-40B4-BE49-F238E27FC236}">
                <a16:creationId xmlns:a16="http://schemas.microsoft.com/office/drawing/2014/main" id="{28A2CA24-2B4D-A7F5-3EC1-EDAAA664CE05}"/>
              </a:ext>
            </a:extLst>
          </p:cNvPr>
          <p:cNvSpPr>
            <a:spLocks noGrp="1" noChangeArrowheads="1"/>
          </p:cNvSpPr>
          <p:nvPr>
            <p:ph type="title"/>
          </p:nvPr>
        </p:nvSpPr>
        <p:spPr/>
        <p:txBody>
          <a:bodyPr/>
          <a:lstStyle/>
          <a:p>
            <a:pPr>
              <a:defRPr/>
            </a:pPr>
            <a:r>
              <a:rPr lang="en-US" altLang="en-US" sz="4100">
                <a:solidFill>
                  <a:schemeClr val="accent2"/>
                </a:solidFill>
              </a:rPr>
              <a:t>Trip to Scout Office</a:t>
            </a:r>
            <a:r>
              <a:rPr lang="en-US" altLang="en-US" sz="41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animEffect transition="in" filter="wipe(up)">
                                      <p:cBhvr>
                                        <p:cTn id="7" dur="5000"/>
                                        <p:tgtEl>
                                          <p:spTgt spid="399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9938">
                                            <p:txEl>
                                              <p:pRg st="1" end="1"/>
                                            </p:txEl>
                                          </p:spTgt>
                                        </p:tgtEl>
                                        <p:attrNameLst>
                                          <p:attrName>style.visibility</p:attrName>
                                        </p:attrNameLst>
                                      </p:cBhvr>
                                      <p:to>
                                        <p:strVal val="visible"/>
                                      </p:to>
                                    </p:set>
                                    <p:animEffect transition="in" filter="wipe(up)">
                                      <p:cBhvr>
                                        <p:cTn id="12" dur="5000"/>
                                        <p:tgtEl>
                                          <p:spTgt spid="3993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26024C6C-9638-0194-3732-EDBFED794C11}"/>
              </a:ext>
            </a:extLst>
          </p:cNvPr>
          <p:cNvSpPr>
            <a:spLocks noGrp="1" noChangeArrowheads="1"/>
          </p:cNvSpPr>
          <p:nvPr>
            <p:ph type="title"/>
          </p:nvPr>
        </p:nvSpPr>
        <p:spPr/>
        <p:txBody>
          <a:bodyPr/>
          <a:lstStyle/>
          <a:p>
            <a:pPr>
              <a:defRPr/>
            </a:pPr>
            <a:r>
              <a:rPr lang="en-US" altLang="en-US"/>
              <a:t>Definitions</a:t>
            </a:r>
          </a:p>
        </p:txBody>
      </p:sp>
      <p:sp>
        <p:nvSpPr>
          <p:cNvPr id="47107" name="Rectangle 3">
            <a:extLst>
              <a:ext uri="{FF2B5EF4-FFF2-40B4-BE49-F238E27FC236}">
                <a16:creationId xmlns:a16="http://schemas.microsoft.com/office/drawing/2014/main" id="{1D16244B-3A1E-3948-1671-407D8F8116ED}"/>
              </a:ext>
            </a:extLst>
          </p:cNvPr>
          <p:cNvSpPr>
            <a:spLocks noChangeArrowheads="1"/>
          </p:cNvSpPr>
          <p:nvPr/>
        </p:nvSpPr>
        <p:spPr bwMode="auto">
          <a:xfrm>
            <a:off x="768350" y="2057400"/>
            <a:ext cx="7778750" cy="35814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endParaRPr lang="en-US" altLang="en-US" sz="3200">
              <a:latin typeface="Times New Roman" panose="02020603050405020304" pitchFamily="18" charset="0"/>
            </a:endParaRPr>
          </a:p>
          <a:p>
            <a:r>
              <a:rPr lang="en-US" altLang="en-US" sz="3200">
                <a:solidFill>
                  <a:schemeClr val="accent2"/>
                </a:solidFill>
                <a:latin typeface="Times New Roman" panose="02020603050405020304" pitchFamily="18" charset="0"/>
              </a:rPr>
              <a:t>Grand Teton Council:</a:t>
            </a:r>
          </a:p>
          <a:p>
            <a:endParaRPr lang="en-US" altLang="en-US" sz="3200">
              <a:latin typeface="Times New Roman" panose="02020603050405020304" pitchFamily="18" charset="0"/>
            </a:endParaRPr>
          </a:p>
          <a:p>
            <a:r>
              <a:rPr lang="en-US" altLang="en-US" sz="3200">
                <a:latin typeface="Times New Roman" panose="02020603050405020304" pitchFamily="18" charset="0"/>
              </a:rPr>
              <a:t>Serves Scouting Districts and Units in East Idaho and Western Wyoming. </a:t>
            </a:r>
          </a:p>
          <a:p>
            <a:pPr>
              <a:buFont typeface="Wingdings" panose="05000000000000000000" pitchFamily="2" charset="2"/>
              <a:buNone/>
            </a:pPr>
            <a:endParaRPr lang="en-US" altLang="en-US" sz="32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47107">
                                            <p:txEl>
                                              <p:pRg st="1" end="1"/>
                                            </p:txEl>
                                          </p:spTgt>
                                        </p:tgtEl>
                                        <p:attrNameLst>
                                          <p:attrName>style.visibility</p:attrName>
                                        </p:attrNameLst>
                                      </p:cBhvr>
                                      <p:to>
                                        <p:strVal val="visible"/>
                                      </p:to>
                                    </p:set>
                                    <p:animEffect transition="in" filter="wipe(up)">
                                      <p:cBhvr>
                                        <p:cTn id="7" dur="2000"/>
                                        <p:tgtEl>
                                          <p:spTgt spid="4710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7107">
                                            <p:txEl>
                                              <p:pRg st="3" end="3"/>
                                            </p:txEl>
                                          </p:spTgt>
                                        </p:tgtEl>
                                        <p:attrNameLst>
                                          <p:attrName>style.visibility</p:attrName>
                                        </p:attrNameLst>
                                      </p:cBhvr>
                                      <p:to>
                                        <p:strVal val="visible"/>
                                      </p:to>
                                    </p:set>
                                    <p:animEffect transition="in" filter="wipe(up)">
                                      <p:cBhvr>
                                        <p:cTn id="12" dur="20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a:extLst>
              <a:ext uri="{FF2B5EF4-FFF2-40B4-BE49-F238E27FC236}">
                <a16:creationId xmlns:a16="http://schemas.microsoft.com/office/drawing/2014/main" id="{2FBCD880-AF5A-3B71-0008-ED4EF7E0A1F6}"/>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buFont typeface="Wingdings" panose="05000000000000000000" pitchFamily="2" charset="2"/>
              <a:buChar char="ü"/>
            </a:pPr>
            <a:r>
              <a:rPr lang="en-US" altLang="en-US" sz="2800" dirty="0"/>
              <a:t>Unit Advancement Chairman will set up and conduct a Board of Review. He/she will invite your District Advancement Committee Representative to attend. </a:t>
            </a:r>
          </a:p>
          <a:p>
            <a:pPr>
              <a:buFont typeface="Wingdings" panose="05000000000000000000" pitchFamily="2" charset="2"/>
              <a:buChar char="ü"/>
            </a:pPr>
            <a:r>
              <a:rPr lang="en-US" altLang="en-US" sz="2800" dirty="0"/>
              <a:t>The Board is made up of at least three and not more than six members. </a:t>
            </a:r>
          </a:p>
          <a:p>
            <a:pPr>
              <a:buFont typeface="Wingdings" panose="05000000000000000000" pitchFamily="2" charset="2"/>
              <a:buChar char="ü"/>
            </a:pPr>
            <a:r>
              <a:rPr lang="en-US" altLang="en-US" sz="2800" dirty="0"/>
              <a:t>Anyone 21 years old who understands Scouting may serve on the Board except Unit leaders and relatives. </a:t>
            </a:r>
          </a:p>
          <a:p>
            <a:pPr>
              <a:buFont typeface="Wingdings" panose="05000000000000000000" pitchFamily="2" charset="2"/>
              <a:buNone/>
            </a:pPr>
            <a:endParaRPr lang="en-US" altLang="en-US" sz="2800" dirty="0">
              <a:solidFill>
                <a:srgbClr val="FF0000"/>
              </a:solidFill>
            </a:endParaRPr>
          </a:p>
        </p:txBody>
      </p:sp>
      <p:sp>
        <p:nvSpPr>
          <p:cNvPr id="38915" name="Rectangle 3">
            <a:extLst>
              <a:ext uri="{FF2B5EF4-FFF2-40B4-BE49-F238E27FC236}">
                <a16:creationId xmlns:a16="http://schemas.microsoft.com/office/drawing/2014/main" id="{8846E74C-F516-193C-7900-85B8A0D0296F}"/>
              </a:ext>
            </a:extLst>
          </p:cNvPr>
          <p:cNvSpPr>
            <a:spLocks noGrp="1" noChangeArrowheads="1"/>
          </p:cNvSpPr>
          <p:nvPr>
            <p:ph type="title"/>
          </p:nvPr>
        </p:nvSpPr>
        <p:spPr/>
        <p:txBody>
          <a:bodyPr/>
          <a:lstStyle/>
          <a:p>
            <a:pPr>
              <a:defRPr/>
            </a:pPr>
            <a:r>
              <a:rPr lang="en-US" altLang="en-US" sz="4100">
                <a:solidFill>
                  <a:schemeClr val="accent2"/>
                </a:solidFill>
              </a:rPr>
              <a:t>Board of Review</a:t>
            </a:r>
            <a:r>
              <a:rPr lang="en-US" altLang="en-US" sz="41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wipe(up)">
                                      <p:cBhvr>
                                        <p:cTn id="7" dur="5000"/>
                                        <p:tgtEl>
                                          <p:spTgt spid="389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8914">
                                            <p:txEl>
                                              <p:pRg st="1" end="1"/>
                                            </p:txEl>
                                          </p:spTgt>
                                        </p:tgtEl>
                                        <p:attrNameLst>
                                          <p:attrName>style.visibility</p:attrName>
                                        </p:attrNameLst>
                                      </p:cBhvr>
                                      <p:to>
                                        <p:strVal val="visible"/>
                                      </p:to>
                                    </p:set>
                                    <p:animEffect transition="in" filter="wipe(up)">
                                      <p:cBhvr>
                                        <p:cTn id="12" dur="5000"/>
                                        <p:tgtEl>
                                          <p:spTgt spid="389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8914">
                                            <p:txEl>
                                              <p:pRg st="2" end="2"/>
                                            </p:txEl>
                                          </p:spTgt>
                                        </p:tgtEl>
                                        <p:attrNameLst>
                                          <p:attrName>style.visibility</p:attrName>
                                        </p:attrNameLst>
                                      </p:cBhvr>
                                      <p:to>
                                        <p:strVal val="visible"/>
                                      </p:to>
                                    </p:set>
                                    <p:animEffect transition="in" filter="wipe(up)">
                                      <p:cBhvr>
                                        <p:cTn id="17" dur="5000"/>
                                        <p:tgtEl>
                                          <p:spTgt spid="389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a:extLst>
              <a:ext uri="{FF2B5EF4-FFF2-40B4-BE49-F238E27FC236}">
                <a16:creationId xmlns:a16="http://schemas.microsoft.com/office/drawing/2014/main" id="{C8057C7E-18F4-8F07-AD08-E15A78ABB4D5}"/>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buFont typeface="Wingdings" panose="05000000000000000000" pitchFamily="2" charset="2"/>
              <a:buNone/>
            </a:pPr>
            <a:endParaRPr lang="en-US" altLang="en-US" sz="2800">
              <a:solidFill>
                <a:srgbClr val="FF0000"/>
              </a:solidFill>
            </a:endParaRPr>
          </a:p>
          <a:p>
            <a:pPr>
              <a:buFont typeface="Wingdings" panose="05000000000000000000" pitchFamily="2" charset="2"/>
              <a:buNone/>
            </a:pPr>
            <a:endParaRPr lang="en-US" altLang="en-US" sz="2800">
              <a:solidFill>
                <a:srgbClr val="FF0000"/>
              </a:solidFill>
            </a:endParaRPr>
          </a:p>
        </p:txBody>
      </p:sp>
      <p:sp>
        <p:nvSpPr>
          <p:cNvPr id="40963" name="Rectangle 3">
            <a:extLst>
              <a:ext uri="{FF2B5EF4-FFF2-40B4-BE49-F238E27FC236}">
                <a16:creationId xmlns:a16="http://schemas.microsoft.com/office/drawing/2014/main" id="{984D0806-74BF-AA5A-E04B-019CB54D8B7C}"/>
              </a:ext>
            </a:extLst>
          </p:cNvPr>
          <p:cNvSpPr>
            <a:spLocks noGrp="1" noChangeArrowheads="1"/>
          </p:cNvSpPr>
          <p:nvPr>
            <p:ph type="title"/>
          </p:nvPr>
        </p:nvSpPr>
        <p:spPr/>
        <p:txBody>
          <a:bodyPr/>
          <a:lstStyle/>
          <a:p>
            <a:pPr>
              <a:defRPr/>
            </a:pPr>
            <a:r>
              <a:rPr lang="en-US" altLang="en-US" sz="4100">
                <a:solidFill>
                  <a:schemeClr val="accent2"/>
                </a:solidFill>
              </a:rPr>
              <a:t>Board of Review</a:t>
            </a:r>
            <a:r>
              <a:rPr lang="en-US" altLang="en-US" sz="4100"/>
              <a:t> </a:t>
            </a:r>
          </a:p>
        </p:txBody>
      </p:sp>
      <p:sp>
        <p:nvSpPr>
          <p:cNvPr id="40964" name="Text Box 4">
            <a:extLst>
              <a:ext uri="{FF2B5EF4-FFF2-40B4-BE49-F238E27FC236}">
                <a16:creationId xmlns:a16="http://schemas.microsoft.com/office/drawing/2014/main" id="{35DB05D5-DB90-ECF8-3F47-4CCEBAC9AD8F}"/>
              </a:ext>
            </a:extLst>
          </p:cNvPr>
          <p:cNvSpPr txBox="1">
            <a:spLocks noChangeArrowheads="1"/>
          </p:cNvSpPr>
          <p:nvPr/>
        </p:nvSpPr>
        <p:spPr bwMode="auto">
          <a:xfrm>
            <a:off x="1066800" y="2209800"/>
            <a:ext cx="74676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pPr>
              <a:buFont typeface="Wingdings" panose="05000000000000000000" pitchFamily="2" charset="2"/>
              <a:buChar char="ü"/>
            </a:pPr>
            <a:r>
              <a:rPr lang="en-US" altLang="en-US" sz="2800"/>
              <a:t>The members of the board assemble 30 minutes before the candidate appears to review the application, reference letters, and service project workbook. </a:t>
            </a:r>
          </a:p>
          <a:p>
            <a:pPr>
              <a:buFont typeface="Wingdings" panose="05000000000000000000" pitchFamily="2" charset="2"/>
              <a:buChar char="ü"/>
            </a:pPr>
            <a:r>
              <a:rPr lang="en-US" altLang="en-US" sz="2800"/>
              <a:t>The Board may visit briefly with the parents.</a:t>
            </a:r>
          </a:p>
          <a:p>
            <a:pPr>
              <a:buFont typeface="Wingdings" panose="05000000000000000000" pitchFamily="2" charset="2"/>
              <a:buChar char="ü"/>
            </a:pPr>
            <a:r>
              <a:rPr lang="en-US" altLang="en-US" sz="2800"/>
              <a:t>The candidate’s unit leader introduces him to the members of the Board.</a:t>
            </a:r>
          </a:p>
          <a:p>
            <a:pPr>
              <a:buFont typeface="Wingdings" panose="05000000000000000000" pitchFamily="2" charset="2"/>
              <a:buChar char="ü"/>
            </a:pPr>
            <a:r>
              <a:rPr lang="en-US" altLang="en-US" sz="2800"/>
              <a:t>The unit leader may remain in the room, but does not participate in the board of review. </a:t>
            </a:r>
            <a:endParaRPr lang="en-US" altLang="en-US"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40964">
                                            <p:txEl>
                                              <p:pRg st="0" end="0"/>
                                            </p:txEl>
                                          </p:spTgt>
                                        </p:tgtEl>
                                        <p:attrNameLst>
                                          <p:attrName>style.visibility</p:attrName>
                                        </p:attrNameLst>
                                      </p:cBhvr>
                                      <p:to>
                                        <p:strVal val="visible"/>
                                      </p:to>
                                    </p:set>
                                    <p:animEffect transition="in" filter="wipe(up)">
                                      <p:cBhvr>
                                        <p:cTn id="7" dur="5000"/>
                                        <p:tgtEl>
                                          <p:spTgt spid="4096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0964">
                                            <p:txEl>
                                              <p:pRg st="1" end="1"/>
                                            </p:txEl>
                                          </p:spTgt>
                                        </p:tgtEl>
                                        <p:attrNameLst>
                                          <p:attrName>style.visibility</p:attrName>
                                        </p:attrNameLst>
                                      </p:cBhvr>
                                      <p:to>
                                        <p:strVal val="visible"/>
                                      </p:to>
                                    </p:set>
                                    <p:animEffect transition="in" filter="wipe(up)">
                                      <p:cBhvr>
                                        <p:cTn id="12" dur="3000"/>
                                        <p:tgtEl>
                                          <p:spTgt spid="4096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0964">
                                            <p:txEl>
                                              <p:pRg st="2" end="2"/>
                                            </p:txEl>
                                          </p:spTgt>
                                        </p:tgtEl>
                                        <p:attrNameLst>
                                          <p:attrName>style.visibility</p:attrName>
                                        </p:attrNameLst>
                                      </p:cBhvr>
                                      <p:to>
                                        <p:strVal val="visible"/>
                                      </p:to>
                                    </p:set>
                                    <p:animEffect transition="in" filter="wipe(up)">
                                      <p:cBhvr>
                                        <p:cTn id="17" dur="5000"/>
                                        <p:tgtEl>
                                          <p:spTgt spid="4096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0964">
                                            <p:txEl>
                                              <p:pRg st="3" end="3"/>
                                            </p:txEl>
                                          </p:spTgt>
                                        </p:tgtEl>
                                        <p:attrNameLst>
                                          <p:attrName>style.visibility</p:attrName>
                                        </p:attrNameLst>
                                      </p:cBhvr>
                                      <p:to>
                                        <p:strVal val="visible"/>
                                      </p:to>
                                    </p:set>
                                    <p:animEffect transition="in" filter="wipe(up)">
                                      <p:cBhvr>
                                        <p:cTn id="22" dur="3000"/>
                                        <p:tgtEl>
                                          <p:spTgt spid="4096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a:extLst>
              <a:ext uri="{FF2B5EF4-FFF2-40B4-BE49-F238E27FC236}">
                <a16:creationId xmlns:a16="http://schemas.microsoft.com/office/drawing/2014/main" id="{8DB86E77-265C-DA88-FFB3-A6E85F83D189}"/>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buFont typeface="Wingdings" panose="05000000000000000000" pitchFamily="2" charset="2"/>
              <a:buNone/>
            </a:pPr>
            <a:endParaRPr lang="en-US" altLang="en-US" sz="2800">
              <a:solidFill>
                <a:srgbClr val="FF0000"/>
              </a:solidFill>
            </a:endParaRPr>
          </a:p>
          <a:p>
            <a:pPr>
              <a:buFont typeface="Wingdings" panose="05000000000000000000" pitchFamily="2" charset="2"/>
              <a:buNone/>
            </a:pPr>
            <a:endParaRPr lang="en-US" altLang="en-US" sz="2800">
              <a:solidFill>
                <a:srgbClr val="FF0000"/>
              </a:solidFill>
            </a:endParaRPr>
          </a:p>
        </p:txBody>
      </p:sp>
      <p:sp>
        <p:nvSpPr>
          <p:cNvPr id="41987" name="Rectangle 3">
            <a:extLst>
              <a:ext uri="{FF2B5EF4-FFF2-40B4-BE49-F238E27FC236}">
                <a16:creationId xmlns:a16="http://schemas.microsoft.com/office/drawing/2014/main" id="{DAEFB724-EB50-2126-B0AD-5E0B02440D03}"/>
              </a:ext>
            </a:extLst>
          </p:cNvPr>
          <p:cNvSpPr>
            <a:spLocks noGrp="1" noChangeArrowheads="1"/>
          </p:cNvSpPr>
          <p:nvPr>
            <p:ph type="title"/>
          </p:nvPr>
        </p:nvSpPr>
        <p:spPr/>
        <p:txBody>
          <a:bodyPr/>
          <a:lstStyle/>
          <a:p>
            <a:pPr>
              <a:defRPr/>
            </a:pPr>
            <a:r>
              <a:rPr lang="en-US" altLang="en-US" sz="4100">
                <a:solidFill>
                  <a:schemeClr val="accent2"/>
                </a:solidFill>
              </a:rPr>
              <a:t>Board of Review</a:t>
            </a:r>
            <a:r>
              <a:rPr lang="en-US" altLang="en-US" sz="4100"/>
              <a:t> </a:t>
            </a:r>
          </a:p>
        </p:txBody>
      </p:sp>
      <p:sp>
        <p:nvSpPr>
          <p:cNvPr id="41989" name="Text Box 5">
            <a:extLst>
              <a:ext uri="{FF2B5EF4-FFF2-40B4-BE49-F238E27FC236}">
                <a16:creationId xmlns:a16="http://schemas.microsoft.com/office/drawing/2014/main" id="{8D5D8042-97B7-C33F-8306-EF6A5116505F}"/>
              </a:ext>
            </a:extLst>
          </p:cNvPr>
          <p:cNvSpPr txBox="1">
            <a:spLocks noChangeArrowheads="1"/>
          </p:cNvSpPr>
          <p:nvPr/>
        </p:nvSpPr>
        <p:spPr bwMode="auto">
          <a:xfrm>
            <a:off x="1066800" y="2209800"/>
            <a:ext cx="74676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pPr>
              <a:buFont typeface="Wingdings" panose="05000000000000000000" pitchFamily="2" charset="2"/>
              <a:buNone/>
            </a:pPr>
            <a:r>
              <a:rPr lang="en-US" altLang="en-US" sz="2800"/>
              <a:t>	(He may be called on to clarify a point in question.)</a:t>
            </a:r>
          </a:p>
          <a:p>
            <a:pPr>
              <a:buFont typeface="Wingdings" panose="05000000000000000000" pitchFamily="2" charset="2"/>
              <a:buChar char="ü"/>
            </a:pPr>
            <a:r>
              <a:rPr lang="en-US" altLang="en-US" sz="2800"/>
              <a:t>After the Board of Review, the candidate and his leader leave the room while the board members discuss the acceptability of the candidate. The decision must be unanimous. </a:t>
            </a:r>
          </a:p>
          <a:p>
            <a:pPr>
              <a:buFont typeface="Wingdings" panose="05000000000000000000" pitchFamily="2" charset="2"/>
              <a:buChar char="ü"/>
            </a:pPr>
            <a:r>
              <a:rPr lang="en-US" altLang="en-US" sz="2800"/>
              <a:t>The candidate &amp; parents are then informed of the Board’s decision.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198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nodeType="clickEffect">
                                  <p:stCondLst>
                                    <p:cond delay="0"/>
                                  </p:stCondLst>
                                  <p:childTnLst>
                                    <p:set>
                                      <p:cBhvr>
                                        <p:cTn id="10" dur="1" fill="hold">
                                          <p:stCondLst>
                                            <p:cond delay="0"/>
                                          </p:stCondLst>
                                        </p:cTn>
                                        <p:tgtEl>
                                          <p:spTgt spid="41989">
                                            <p:txEl>
                                              <p:pRg st="1" end="1"/>
                                            </p:txEl>
                                          </p:spTgt>
                                        </p:tgtEl>
                                        <p:attrNameLst>
                                          <p:attrName>style.visibility</p:attrName>
                                        </p:attrNameLst>
                                      </p:cBhvr>
                                      <p:to>
                                        <p:strVal val="visible"/>
                                      </p:to>
                                    </p:set>
                                    <p:animEffect transition="in" filter="wipe(up)">
                                      <p:cBhvr>
                                        <p:cTn id="11" dur="5000"/>
                                        <p:tgtEl>
                                          <p:spTgt spid="41989">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41989">
                                            <p:txEl>
                                              <p:pRg st="2" end="2"/>
                                            </p:txEl>
                                          </p:spTgt>
                                        </p:tgtEl>
                                        <p:attrNameLst>
                                          <p:attrName>style.visibility</p:attrName>
                                        </p:attrNameLst>
                                      </p:cBhvr>
                                      <p:to>
                                        <p:strVal val="visible"/>
                                      </p:to>
                                    </p:set>
                                    <p:animEffect transition="in" filter="wipe(up)">
                                      <p:cBhvr>
                                        <p:cTn id="16" dur="5000"/>
                                        <p:tgtEl>
                                          <p:spTgt spid="419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a:extLst>
              <a:ext uri="{FF2B5EF4-FFF2-40B4-BE49-F238E27FC236}">
                <a16:creationId xmlns:a16="http://schemas.microsoft.com/office/drawing/2014/main" id="{4AD0C554-E9ED-D352-4795-0C277575C2B4}"/>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buFont typeface="Wingdings" panose="05000000000000000000" pitchFamily="2" charset="2"/>
              <a:buNone/>
            </a:pPr>
            <a:endParaRPr lang="en-US" altLang="en-US" sz="2800">
              <a:solidFill>
                <a:srgbClr val="FF0000"/>
              </a:solidFill>
            </a:endParaRPr>
          </a:p>
          <a:p>
            <a:pPr>
              <a:buFont typeface="Wingdings" panose="05000000000000000000" pitchFamily="2" charset="2"/>
              <a:buNone/>
            </a:pPr>
            <a:endParaRPr lang="en-US" altLang="en-US" sz="2800">
              <a:solidFill>
                <a:srgbClr val="FF0000"/>
              </a:solidFill>
            </a:endParaRPr>
          </a:p>
        </p:txBody>
      </p:sp>
      <p:sp>
        <p:nvSpPr>
          <p:cNvPr id="43011" name="Rectangle 3">
            <a:extLst>
              <a:ext uri="{FF2B5EF4-FFF2-40B4-BE49-F238E27FC236}">
                <a16:creationId xmlns:a16="http://schemas.microsoft.com/office/drawing/2014/main" id="{AB9CF8BB-2715-A582-D4CE-3AA5AECB2F45}"/>
              </a:ext>
            </a:extLst>
          </p:cNvPr>
          <p:cNvSpPr>
            <a:spLocks noGrp="1" noChangeArrowheads="1"/>
          </p:cNvSpPr>
          <p:nvPr>
            <p:ph type="title"/>
          </p:nvPr>
        </p:nvSpPr>
        <p:spPr/>
        <p:txBody>
          <a:bodyPr/>
          <a:lstStyle/>
          <a:p>
            <a:pPr>
              <a:defRPr/>
            </a:pPr>
            <a:r>
              <a:rPr lang="en-US" altLang="en-US" sz="4100">
                <a:solidFill>
                  <a:schemeClr val="accent2"/>
                </a:solidFill>
              </a:rPr>
              <a:t>Forms turned in to </a:t>
            </a:r>
            <a:br>
              <a:rPr lang="en-US" altLang="en-US" sz="4100">
                <a:solidFill>
                  <a:schemeClr val="accent2"/>
                </a:solidFill>
              </a:rPr>
            </a:br>
            <a:r>
              <a:rPr lang="en-US" altLang="en-US" sz="4100">
                <a:solidFill>
                  <a:schemeClr val="accent2"/>
                </a:solidFill>
              </a:rPr>
              <a:t>Scout Office</a:t>
            </a:r>
            <a:r>
              <a:rPr lang="en-US" altLang="en-US" sz="4100"/>
              <a:t> </a:t>
            </a:r>
          </a:p>
        </p:txBody>
      </p:sp>
      <p:sp>
        <p:nvSpPr>
          <p:cNvPr id="43012" name="Text Box 4">
            <a:extLst>
              <a:ext uri="{FF2B5EF4-FFF2-40B4-BE49-F238E27FC236}">
                <a16:creationId xmlns:a16="http://schemas.microsoft.com/office/drawing/2014/main" id="{C1541771-044E-7939-0653-1783B50E3B9E}"/>
              </a:ext>
            </a:extLst>
          </p:cNvPr>
          <p:cNvSpPr txBox="1">
            <a:spLocks noChangeArrowheads="1"/>
          </p:cNvSpPr>
          <p:nvPr/>
        </p:nvSpPr>
        <p:spPr bwMode="auto">
          <a:xfrm>
            <a:off x="1066800" y="2209800"/>
            <a:ext cx="74676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pPr>
              <a:buFont typeface="Wingdings" panose="05000000000000000000" pitchFamily="2" charset="2"/>
              <a:buChar char="ü"/>
            </a:pPr>
            <a:r>
              <a:rPr lang="en-US" altLang="en-US" sz="2800"/>
              <a:t>After the Board of Review, the Board Members sign the Eagle Scout Rank Application and fill out and sign an Advancement Report form.</a:t>
            </a:r>
          </a:p>
          <a:p>
            <a:pPr>
              <a:buFont typeface="Wingdings" panose="05000000000000000000" pitchFamily="2" charset="2"/>
              <a:buChar char="ü"/>
            </a:pPr>
            <a:r>
              <a:rPr lang="en-US" altLang="en-US" sz="2800"/>
              <a:t>The Unit Advancement Chairman will take the Eagle Project Workbook, Eagle Scout Rank Application, Letters of Recommend, Statement of ambitions, and Advancement Report form to the Scout Office to be submitted to National.</a:t>
            </a:r>
          </a:p>
          <a:p>
            <a:pPr>
              <a:buFont typeface="Wingdings" panose="05000000000000000000" pitchFamily="2" charset="2"/>
              <a:buNone/>
            </a:pPr>
            <a:endParaRPr lang="en-US" altLang="en-US"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43012">
                                            <p:txEl>
                                              <p:pRg st="0" end="0"/>
                                            </p:txEl>
                                          </p:spTgt>
                                        </p:tgtEl>
                                        <p:attrNameLst>
                                          <p:attrName>style.visibility</p:attrName>
                                        </p:attrNameLst>
                                      </p:cBhvr>
                                      <p:to>
                                        <p:strVal val="visible"/>
                                      </p:to>
                                    </p:set>
                                    <p:animEffect transition="in" filter="wipe(up)">
                                      <p:cBhvr>
                                        <p:cTn id="7" dur="5000"/>
                                        <p:tgtEl>
                                          <p:spTgt spid="4301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3012">
                                            <p:txEl>
                                              <p:pRg st="1" end="1"/>
                                            </p:txEl>
                                          </p:spTgt>
                                        </p:tgtEl>
                                        <p:attrNameLst>
                                          <p:attrName>style.visibility</p:attrName>
                                        </p:attrNameLst>
                                      </p:cBhvr>
                                      <p:to>
                                        <p:strVal val="visible"/>
                                      </p:to>
                                    </p:set>
                                    <p:animEffect transition="in" filter="wipe(up)">
                                      <p:cBhvr>
                                        <p:cTn id="12" dur="5000"/>
                                        <p:tgtEl>
                                          <p:spTgt spid="430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a:extLst>
              <a:ext uri="{FF2B5EF4-FFF2-40B4-BE49-F238E27FC236}">
                <a16:creationId xmlns:a16="http://schemas.microsoft.com/office/drawing/2014/main" id="{F3739A41-67BB-1079-3B7E-144B928017B3}"/>
              </a:ext>
            </a:extLst>
          </p:cNvPr>
          <p:cNvSpPr>
            <a:spLocks noGrp="1" noChangeArrowheads="1"/>
          </p:cNvSpPr>
          <p:nvPr>
            <p:ph type="body" idx="1"/>
          </p:nvPr>
        </p:nvSpPr>
        <p:spPr>
          <a:xfrm>
            <a:off x="914400" y="2057400"/>
            <a:ext cx="7467600" cy="4038600"/>
          </a:xfr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a:buFont typeface="Wingdings" panose="05000000000000000000" pitchFamily="2" charset="2"/>
              <a:buNone/>
            </a:pPr>
            <a:endParaRPr lang="en-US" altLang="en-US" sz="2800">
              <a:solidFill>
                <a:srgbClr val="FF0000"/>
              </a:solidFill>
            </a:endParaRPr>
          </a:p>
          <a:p>
            <a:pPr>
              <a:buFont typeface="Wingdings" panose="05000000000000000000" pitchFamily="2" charset="2"/>
              <a:buNone/>
            </a:pPr>
            <a:endParaRPr lang="en-US" altLang="en-US" sz="2800">
              <a:solidFill>
                <a:srgbClr val="FF0000"/>
              </a:solidFill>
            </a:endParaRPr>
          </a:p>
        </p:txBody>
      </p:sp>
      <p:sp>
        <p:nvSpPr>
          <p:cNvPr id="44035" name="Rectangle 3">
            <a:extLst>
              <a:ext uri="{FF2B5EF4-FFF2-40B4-BE49-F238E27FC236}">
                <a16:creationId xmlns:a16="http://schemas.microsoft.com/office/drawing/2014/main" id="{80169AF2-8D6B-C91D-A3A7-F72F1EF4F012}"/>
              </a:ext>
            </a:extLst>
          </p:cNvPr>
          <p:cNvSpPr>
            <a:spLocks noGrp="1" noChangeArrowheads="1"/>
          </p:cNvSpPr>
          <p:nvPr>
            <p:ph type="title"/>
          </p:nvPr>
        </p:nvSpPr>
        <p:spPr/>
        <p:txBody>
          <a:bodyPr/>
          <a:lstStyle/>
          <a:p>
            <a:pPr>
              <a:defRPr/>
            </a:pPr>
            <a:r>
              <a:rPr lang="en-US" altLang="en-US" sz="4100">
                <a:solidFill>
                  <a:schemeClr val="accent2"/>
                </a:solidFill>
              </a:rPr>
              <a:t>Eagle Court of Honor</a:t>
            </a:r>
            <a:r>
              <a:rPr lang="en-US" altLang="en-US" sz="4100"/>
              <a:t> </a:t>
            </a:r>
          </a:p>
        </p:txBody>
      </p:sp>
      <p:sp>
        <p:nvSpPr>
          <p:cNvPr id="44038" name="Rectangle 6">
            <a:extLst>
              <a:ext uri="{FF2B5EF4-FFF2-40B4-BE49-F238E27FC236}">
                <a16:creationId xmlns:a16="http://schemas.microsoft.com/office/drawing/2014/main" id="{03DBB813-5581-037B-7174-6A4C6A674C61}"/>
              </a:ext>
            </a:extLst>
          </p:cNvPr>
          <p:cNvSpPr>
            <a:spLocks noChangeArrowheads="1"/>
          </p:cNvSpPr>
          <p:nvPr/>
        </p:nvSpPr>
        <p:spPr bwMode="auto">
          <a:xfrm>
            <a:off x="1371600" y="1981200"/>
            <a:ext cx="7134225"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628" tIns="41315" rIns="82628" bIns="41315"/>
          <a:lstStyle>
            <a:lvl1pPr marL="307975" indent="-307975" defTabSz="820738">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666750" indent="-257175" defTabSz="820738">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025525" indent="-204788" defTabSz="820738">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436688" indent="-206375" defTabSz="820738">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1846263" indent="-204788" defTabSz="820738">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303463" indent="-204788" defTabSz="820738"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760663" indent="-204788" defTabSz="820738"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217863" indent="-204788" defTabSz="820738"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675063" indent="-204788" defTabSz="820738"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pPr>
              <a:spcAft>
                <a:spcPct val="20000"/>
              </a:spcAft>
            </a:pPr>
            <a:r>
              <a:rPr lang="en-US" altLang="en-US" sz="2100" dirty="0"/>
              <a:t>Special ceremony to recognize only Eagle Scout(s)</a:t>
            </a:r>
          </a:p>
          <a:p>
            <a:pPr>
              <a:spcAft>
                <a:spcPct val="20000"/>
              </a:spcAft>
            </a:pPr>
            <a:r>
              <a:rPr lang="en-US" altLang="en-US" sz="2100" dirty="0"/>
              <a:t>Conducted only after National approval</a:t>
            </a:r>
          </a:p>
          <a:p>
            <a:pPr lvl="1">
              <a:spcAft>
                <a:spcPct val="20000"/>
              </a:spcAft>
            </a:pPr>
            <a:r>
              <a:rPr lang="en-US" altLang="en-US" sz="1600" dirty="0"/>
              <a:t>~2-4 weeks after Board of Review</a:t>
            </a:r>
          </a:p>
          <a:p>
            <a:pPr>
              <a:spcAft>
                <a:spcPct val="20000"/>
              </a:spcAft>
            </a:pPr>
            <a:r>
              <a:rPr lang="en-US" altLang="en-US" sz="2100" dirty="0"/>
              <a:t> Planned and carried out by Troop and Parents</a:t>
            </a:r>
          </a:p>
          <a:p>
            <a:pPr>
              <a:spcAft>
                <a:spcPct val="20000"/>
              </a:spcAft>
            </a:pPr>
            <a:r>
              <a:rPr lang="en-US" altLang="en-US" sz="2100" dirty="0"/>
              <a:t> There is no required format -- tailor to please Scouts and parents. </a:t>
            </a:r>
          </a:p>
          <a:p>
            <a:pPr>
              <a:spcAft>
                <a:spcPct val="20000"/>
              </a:spcAft>
            </a:pPr>
            <a:r>
              <a:rPr lang="en-US" altLang="en-US" sz="2100" dirty="0"/>
              <a:t>Some items to consider:</a:t>
            </a:r>
          </a:p>
          <a:p>
            <a:pPr lvl="1">
              <a:spcAft>
                <a:spcPct val="20000"/>
              </a:spcAft>
            </a:pPr>
            <a:r>
              <a:rPr lang="en-US" altLang="en-US" sz="1600" dirty="0"/>
              <a:t>Who to invite - up to the family</a:t>
            </a:r>
          </a:p>
          <a:p>
            <a:pPr lvl="1">
              <a:spcAft>
                <a:spcPct val="20000"/>
              </a:spcAft>
            </a:pPr>
            <a:r>
              <a:rPr lang="en-US" altLang="en-US" sz="1600" dirty="0"/>
              <a:t>Date and time to accommodate schedule of special guests</a:t>
            </a:r>
          </a:p>
          <a:p>
            <a:pPr lvl="1">
              <a:spcAft>
                <a:spcPct val="20000"/>
              </a:spcAft>
            </a:pPr>
            <a:r>
              <a:rPr lang="en-US" altLang="en-US" sz="1600" dirty="0"/>
              <a:t>Reserve church or other location</a:t>
            </a:r>
          </a:p>
          <a:p>
            <a:pPr lvl="1">
              <a:spcAft>
                <a:spcPct val="20000"/>
              </a:spcAft>
            </a:pPr>
            <a:r>
              <a:rPr lang="en-US" altLang="en-US" sz="1600" dirty="0"/>
              <a:t>Reception decorations &amp; refreshments - family responsibility</a:t>
            </a:r>
          </a:p>
          <a:p>
            <a:pPr lvl="1">
              <a:spcAft>
                <a:spcPct val="20000"/>
              </a:spcAft>
            </a:pPr>
            <a:r>
              <a:rPr lang="en-US" altLang="en-US" sz="1600" dirty="0"/>
              <a:t>Letters from public officials - family’s choice</a:t>
            </a:r>
          </a:p>
          <a:p>
            <a:pPr lvl="1">
              <a:spcAft>
                <a:spcPct val="20000"/>
              </a:spcAft>
            </a:pPr>
            <a:r>
              <a:rPr lang="en-US" altLang="en-US" sz="1600" dirty="0"/>
              <a:t>Photo album of Scouting career at reception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4038">
                                            <p:txEl>
                                              <p:pRg st="0" end="0"/>
                                            </p:txEl>
                                          </p:spTgt>
                                        </p:tgtEl>
                                        <p:attrNameLst>
                                          <p:attrName>style.visibility</p:attrName>
                                        </p:attrNameLst>
                                      </p:cBhvr>
                                      <p:to>
                                        <p:strVal val="visible"/>
                                      </p:to>
                                    </p:set>
                                    <p:animEffect transition="in" filter="wipe(left)">
                                      <p:cBhvr>
                                        <p:cTn id="7" dur="2000"/>
                                        <p:tgtEl>
                                          <p:spTgt spid="440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4038">
                                            <p:txEl>
                                              <p:pRg st="1" end="1"/>
                                            </p:txEl>
                                          </p:spTgt>
                                        </p:tgtEl>
                                        <p:attrNameLst>
                                          <p:attrName>style.visibility</p:attrName>
                                        </p:attrNameLst>
                                      </p:cBhvr>
                                      <p:to>
                                        <p:strVal val="visible"/>
                                      </p:to>
                                    </p:set>
                                    <p:animEffect transition="in" filter="wipe(left)">
                                      <p:cBhvr>
                                        <p:cTn id="12" dur="2000"/>
                                        <p:tgtEl>
                                          <p:spTgt spid="44038">
                                            <p:txEl>
                                              <p:pRg st="1" end="1"/>
                                            </p:txEl>
                                          </p:spTgt>
                                        </p:tgtEl>
                                      </p:cBhvr>
                                    </p:animEffect>
                                  </p:childTnLst>
                                </p:cTn>
                              </p:par>
                            </p:childTnLst>
                          </p:cTn>
                        </p:par>
                        <p:par>
                          <p:cTn id="13" fill="hold" nodeType="afterGroup">
                            <p:stCondLst>
                              <p:cond delay="2000"/>
                            </p:stCondLst>
                            <p:childTnLst>
                              <p:par>
                                <p:cTn id="14" presetID="22" presetClass="entr" presetSubtype="8" fill="hold" nodeType="afterEffect">
                                  <p:stCondLst>
                                    <p:cond delay="0"/>
                                  </p:stCondLst>
                                  <p:childTnLst>
                                    <p:set>
                                      <p:cBhvr>
                                        <p:cTn id="15" dur="1" fill="hold">
                                          <p:stCondLst>
                                            <p:cond delay="0"/>
                                          </p:stCondLst>
                                        </p:cTn>
                                        <p:tgtEl>
                                          <p:spTgt spid="44038">
                                            <p:txEl>
                                              <p:pRg st="2" end="2"/>
                                            </p:txEl>
                                          </p:spTgt>
                                        </p:tgtEl>
                                        <p:attrNameLst>
                                          <p:attrName>style.visibility</p:attrName>
                                        </p:attrNameLst>
                                      </p:cBhvr>
                                      <p:to>
                                        <p:strVal val="visible"/>
                                      </p:to>
                                    </p:set>
                                    <p:animEffect transition="in" filter="wipe(left)">
                                      <p:cBhvr>
                                        <p:cTn id="16" dur="2000"/>
                                        <p:tgtEl>
                                          <p:spTgt spid="44038">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44038">
                                            <p:txEl>
                                              <p:pRg st="3" end="3"/>
                                            </p:txEl>
                                          </p:spTgt>
                                        </p:tgtEl>
                                        <p:attrNameLst>
                                          <p:attrName>style.visibility</p:attrName>
                                        </p:attrNameLst>
                                      </p:cBhvr>
                                      <p:to>
                                        <p:strVal val="visible"/>
                                      </p:to>
                                    </p:set>
                                    <p:animEffect transition="in" filter="wipe(left)">
                                      <p:cBhvr>
                                        <p:cTn id="21" dur="2000"/>
                                        <p:tgtEl>
                                          <p:spTgt spid="44038">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44038">
                                            <p:txEl>
                                              <p:pRg st="4" end="4"/>
                                            </p:txEl>
                                          </p:spTgt>
                                        </p:tgtEl>
                                        <p:attrNameLst>
                                          <p:attrName>style.visibility</p:attrName>
                                        </p:attrNameLst>
                                      </p:cBhvr>
                                      <p:to>
                                        <p:strVal val="visible"/>
                                      </p:to>
                                    </p:set>
                                    <p:animEffect transition="in" filter="wipe(left)">
                                      <p:cBhvr>
                                        <p:cTn id="26" dur="2000"/>
                                        <p:tgtEl>
                                          <p:spTgt spid="44038">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44038">
                                            <p:txEl>
                                              <p:pRg st="5" end="5"/>
                                            </p:txEl>
                                          </p:spTgt>
                                        </p:tgtEl>
                                        <p:attrNameLst>
                                          <p:attrName>style.visibility</p:attrName>
                                        </p:attrNameLst>
                                      </p:cBhvr>
                                      <p:to>
                                        <p:strVal val="visible"/>
                                      </p:to>
                                    </p:set>
                                    <p:animEffect transition="in" filter="wipe(left)">
                                      <p:cBhvr>
                                        <p:cTn id="31" dur="2000"/>
                                        <p:tgtEl>
                                          <p:spTgt spid="44038">
                                            <p:txEl>
                                              <p:pRg st="5" end="5"/>
                                            </p:txEl>
                                          </p:spTgt>
                                        </p:tgtEl>
                                      </p:cBhvr>
                                    </p:animEffect>
                                  </p:childTnLst>
                                </p:cTn>
                              </p:par>
                            </p:childTnLst>
                          </p:cTn>
                        </p:par>
                        <p:par>
                          <p:cTn id="32" fill="hold" nodeType="afterGroup">
                            <p:stCondLst>
                              <p:cond delay="2000"/>
                            </p:stCondLst>
                            <p:childTnLst>
                              <p:par>
                                <p:cTn id="33" presetID="22" presetClass="entr" presetSubtype="8" fill="hold" nodeType="afterEffect">
                                  <p:stCondLst>
                                    <p:cond delay="0"/>
                                  </p:stCondLst>
                                  <p:childTnLst>
                                    <p:set>
                                      <p:cBhvr>
                                        <p:cTn id="34" dur="1" fill="hold">
                                          <p:stCondLst>
                                            <p:cond delay="0"/>
                                          </p:stCondLst>
                                        </p:cTn>
                                        <p:tgtEl>
                                          <p:spTgt spid="44038">
                                            <p:txEl>
                                              <p:pRg st="6" end="6"/>
                                            </p:txEl>
                                          </p:spTgt>
                                        </p:tgtEl>
                                        <p:attrNameLst>
                                          <p:attrName>style.visibility</p:attrName>
                                        </p:attrNameLst>
                                      </p:cBhvr>
                                      <p:to>
                                        <p:strVal val="visible"/>
                                      </p:to>
                                    </p:set>
                                    <p:animEffect transition="in" filter="wipe(left)">
                                      <p:cBhvr>
                                        <p:cTn id="35" dur="2000"/>
                                        <p:tgtEl>
                                          <p:spTgt spid="44038">
                                            <p:txEl>
                                              <p:pRg st="6" end="6"/>
                                            </p:txEl>
                                          </p:spTgt>
                                        </p:tgtEl>
                                      </p:cBhvr>
                                    </p:animEffect>
                                  </p:childTnLst>
                                </p:cTn>
                              </p:par>
                            </p:childTnLst>
                          </p:cTn>
                        </p:par>
                        <p:par>
                          <p:cTn id="36" fill="hold" nodeType="afterGroup">
                            <p:stCondLst>
                              <p:cond delay="4000"/>
                            </p:stCondLst>
                            <p:childTnLst>
                              <p:par>
                                <p:cTn id="37" presetID="22" presetClass="entr" presetSubtype="8" fill="hold" nodeType="afterEffect">
                                  <p:stCondLst>
                                    <p:cond delay="0"/>
                                  </p:stCondLst>
                                  <p:childTnLst>
                                    <p:set>
                                      <p:cBhvr>
                                        <p:cTn id="38" dur="1" fill="hold">
                                          <p:stCondLst>
                                            <p:cond delay="0"/>
                                          </p:stCondLst>
                                        </p:cTn>
                                        <p:tgtEl>
                                          <p:spTgt spid="44038">
                                            <p:txEl>
                                              <p:pRg st="7" end="7"/>
                                            </p:txEl>
                                          </p:spTgt>
                                        </p:tgtEl>
                                        <p:attrNameLst>
                                          <p:attrName>style.visibility</p:attrName>
                                        </p:attrNameLst>
                                      </p:cBhvr>
                                      <p:to>
                                        <p:strVal val="visible"/>
                                      </p:to>
                                    </p:set>
                                    <p:animEffect transition="in" filter="wipe(left)">
                                      <p:cBhvr>
                                        <p:cTn id="39" dur="2000"/>
                                        <p:tgtEl>
                                          <p:spTgt spid="44038">
                                            <p:txEl>
                                              <p:pRg st="7" end="7"/>
                                            </p:txEl>
                                          </p:spTgt>
                                        </p:tgtEl>
                                      </p:cBhvr>
                                    </p:animEffect>
                                  </p:childTnLst>
                                </p:cTn>
                              </p:par>
                            </p:childTnLst>
                          </p:cTn>
                        </p:par>
                        <p:par>
                          <p:cTn id="40" fill="hold" nodeType="afterGroup">
                            <p:stCondLst>
                              <p:cond delay="6000"/>
                            </p:stCondLst>
                            <p:childTnLst>
                              <p:par>
                                <p:cTn id="41" presetID="22" presetClass="entr" presetSubtype="8" fill="hold" nodeType="afterEffect">
                                  <p:stCondLst>
                                    <p:cond delay="0"/>
                                  </p:stCondLst>
                                  <p:childTnLst>
                                    <p:set>
                                      <p:cBhvr>
                                        <p:cTn id="42" dur="1" fill="hold">
                                          <p:stCondLst>
                                            <p:cond delay="0"/>
                                          </p:stCondLst>
                                        </p:cTn>
                                        <p:tgtEl>
                                          <p:spTgt spid="44038">
                                            <p:txEl>
                                              <p:pRg st="8" end="8"/>
                                            </p:txEl>
                                          </p:spTgt>
                                        </p:tgtEl>
                                        <p:attrNameLst>
                                          <p:attrName>style.visibility</p:attrName>
                                        </p:attrNameLst>
                                      </p:cBhvr>
                                      <p:to>
                                        <p:strVal val="visible"/>
                                      </p:to>
                                    </p:set>
                                    <p:animEffect transition="in" filter="wipe(left)">
                                      <p:cBhvr>
                                        <p:cTn id="43" dur="2000"/>
                                        <p:tgtEl>
                                          <p:spTgt spid="44038">
                                            <p:txEl>
                                              <p:pRg st="8" end="8"/>
                                            </p:txEl>
                                          </p:spTgt>
                                        </p:tgtEl>
                                      </p:cBhvr>
                                    </p:animEffect>
                                  </p:childTnLst>
                                </p:cTn>
                              </p:par>
                            </p:childTnLst>
                          </p:cTn>
                        </p:par>
                        <p:par>
                          <p:cTn id="44" fill="hold" nodeType="afterGroup">
                            <p:stCondLst>
                              <p:cond delay="8000"/>
                            </p:stCondLst>
                            <p:childTnLst>
                              <p:par>
                                <p:cTn id="45" presetID="22" presetClass="entr" presetSubtype="8" fill="hold" nodeType="afterEffect">
                                  <p:stCondLst>
                                    <p:cond delay="0"/>
                                  </p:stCondLst>
                                  <p:childTnLst>
                                    <p:set>
                                      <p:cBhvr>
                                        <p:cTn id="46" dur="1" fill="hold">
                                          <p:stCondLst>
                                            <p:cond delay="0"/>
                                          </p:stCondLst>
                                        </p:cTn>
                                        <p:tgtEl>
                                          <p:spTgt spid="44038">
                                            <p:txEl>
                                              <p:pRg st="9" end="9"/>
                                            </p:txEl>
                                          </p:spTgt>
                                        </p:tgtEl>
                                        <p:attrNameLst>
                                          <p:attrName>style.visibility</p:attrName>
                                        </p:attrNameLst>
                                      </p:cBhvr>
                                      <p:to>
                                        <p:strVal val="visible"/>
                                      </p:to>
                                    </p:set>
                                    <p:animEffect transition="in" filter="wipe(left)">
                                      <p:cBhvr>
                                        <p:cTn id="47" dur="2000"/>
                                        <p:tgtEl>
                                          <p:spTgt spid="44038">
                                            <p:txEl>
                                              <p:pRg st="9" end="9"/>
                                            </p:txEl>
                                          </p:spTgt>
                                        </p:tgtEl>
                                      </p:cBhvr>
                                    </p:animEffect>
                                  </p:childTnLst>
                                </p:cTn>
                              </p:par>
                            </p:childTnLst>
                          </p:cTn>
                        </p:par>
                        <p:par>
                          <p:cTn id="48" fill="hold" nodeType="afterGroup">
                            <p:stCondLst>
                              <p:cond delay="10000"/>
                            </p:stCondLst>
                            <p:childTnLst>
                              <p:par>
                                <p:cTn id="49" presetID="22" presetClass="entr" presetSubtype="8" fill="hold" nodeType="afterEffect">
                                  <p:stCondLst>
                                    <p:cond delay="0"/>
                                  </p:stCondLst>
                                  <p:childTnLst>
                                    <p:set>
                                      <p:cBhvr>
                                        <p:cTn id="50" dur="1" fill="hold">
                                          <p:stCondLst>
                                            <p:cond delay="0"/>
                                          </p:stCondLst>
                                        </p:cTn>
                                        <p:tgtEl>
                                          <p:spTgt spid="44038">
                                            <p:txEl>
                                              <p:pRg st="10" end="10"/>
                                            </p:txEl>
                                          </p:spTgt>
                                        </p:tgtEl>
                                        <p:attrNameLst>
                                          <p:attrName>style.visibility</p:attrName>
                                        </p:attrNameLst>
                                      </p:cBhvr>
                                      <p:to>
                                        <p:strVal val="visible"/>
                                      </p:to>
                                    </p:set>
                                    <p:animEffect transition="in" filter="wipe(left)">
                                      <p:cBhvr>
                                        <p:cTn id="51" dur="2000"/>
                                        <p:tgtEl>
                                          <p:spTgt spid="44038">
                                            <p:txEl>
                                              <p:pRg st="10" end="10"/>
                                            </p:txEl>
                                          </p:spTgt>
                                        </p:tgtEl>
                                      </p:cBhvr>
                                    </p:animEffect>
                                  </p:childTnLst>
                                </p:cTn>
                              </p:par>
                            </p:childTnLst>
                          </p:cTn>
                        </p:par>
                        <p:par>
                          <p:cTn id="52" fill="hold" nodeType="afterGroup">
                            <p:stCondLst>
                              <p:cond delay="12000"/>
                            </p:stCondLst>
                            <p:childTnLst>
                              <p:par>
                                <p:cTn id="53" presetID="22" presetClass="entr" presetSubtype="8" fill="hold" nodeType="afterEffect">
                                  <p:stCondLst>
                                    <p:cond delay="0"/>
                                  </p:stCondLst>
                                  <p:childTnLst>
                                    <p:set>
                                      <p:cBhvr>
                                        <p:cTn id="54" dur="1" fill="hold">
                                          <p:stCondLst>
                                            <p:cond delay="0"/>
                                          </p:stCondLst>
                                        </p:cTn>
                                        <p:tgtEl>
                                          <p:spTgt spid="44038">
                                            <p:txEl>
                                              <p:pRg st="11" end="11"/>
                                            </p:txEl>
                                          </p:spTgt>
                                        </p:tgtEl>
                                        <p:attrNameLst>
                                          <p:attrName>style.visibility</p:attrName>
                                        </p:attrNameLst>
                                      </p:cBhvr>
                                      <p:to>
                                        <p:strVal val="visible"/>
                                      </p:to>
                                    </p:set>
                                    <p:animEffect transition="in" filter="wipe(left)">
                                      <p:cBhvr>
                                        <p:cTn id="55" dur="2000"/>
                                        <p:tgtEl>
                                          <p:spTgt spid="4403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D3C76BEE-CDD1-AD54-FF87-863213D58181}"/>
              </a:ext>
            </a:extLst>
          </p:cNvPr>
          <p:cNvSpPr>
            <a:spLocks noGrp="1" noChangeArrowheads="1"/>
          </p:cNvSpPr>
          <p:nvPr>
            <p:ph type="body" idx="1"/>
          </p:nvPr>
        </p:nvSpPr>
        <p:spPr>
          <a:xfrm>
            <a:off x="2057400" y="2514600"/>
            <a:ext cx="5486400" cy="1981200"/>
          </a:xfrm>
        </p:spPr>
        <p:txBody>
          <a:bodyPr/>
          <a:lstStyle/>
          <a:p>
            <a:pPr algn="ctr">
              <a:lnSpc>
                <a:spcPct val="90000"/>
              </a:lnSpc>
              <a:buFont typeface="Wingdings" panose="05000000000000000000" pitchFamily="2" charset="2"/>
              <a:buNone/>
              <a:defRPr/>
            </a:pPr>
            <a:r>
              <a:rPr lang="en-US" altLang="en-US" sz="6400">
                <a:solidFill>
                  <a:srgbClr val="FF0000"/>
                </a:solidFill>
                <a:effectLst>
                  <a:outerShdw blurRad="38100" dist="38100" dir="2700000" algn="tl">
                    <a:srgbClr val="C0C0C0"/>
                  </a:outerShdw>
                </a:effectLst>
              </a:rPr>
              <a:t>Questions</a:t>
            </a:r>
          </a:p>
          <a:p>
            <a:pPr algn="ctr">
              <a:lnSpc>
                <a:spcPct val="90000"/>
              </a:lnSpc>
              <a:buFont typeface="Wingdings" panose="05000000000000000000" pitchFamily="2" charset="2"/>
              <a:buNone/>
              <a:defRPr/>
            </a:pPr>
            <a:r>
              <a:rPr lang="en-US" altLang="en-US" sz="6400">
                <a:solidFill>
                  <a:schemeClr val="accent2"/>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9241F918-5851-7C82-A81C-E58CA039270E}"/>
              </a:ext>
            </a:extLst>
          </p:cNvPr>
          <p:cNvSpPr>
            <a:spLocks noGrp="1" noChangeArrowheads="1"/>
          </p:cNvSpPr>
          <p:nvPr>
            <p:ph type="title"/>
          </p:nvPr>
        </p:nvSpPr>
        <p:spPr/>
        <p:txBody>
          <a:bodyPr/>
          <a:lstStyle/>
          <a:p>
            <a:pPr>
              <a:defRPr/>
            </a:pPr>
            <a:r>
              <a:rPr lang="en-US" altLang="en-US"/>
              <a:t>Definitions</a:t>
            </a:r>
          </a:p>
        </p:txBody>
      </p:sp>
      <p:sp>
        <p:nvSpPr>
          <p:cNvPr id="58371" name="Rectangle 3">
            <a:extLst>
              <a:ext uri="{FF2B5EF4-FFF2-40B4-BE49-F238E27FC236}">
                <a16:creationId xmlns:a16="http://schemas.microsoft.com/office/drawing/2014/main" id="{0D8E8BF0-B623-A08F-8751-CD69A16C0364}"/>
              </a:ext>
            </a:extLst>
          </p:cNvPr>
          <p:cNvSpPr>
            <a:spLocks noChangeArrowheads="1"/>
          </p:cNvSpPr>
          <p:nvPr/>
        </p:nvSpPr>
        <p:spPr bwMode="auto">
          <a:xfrm>
            <a:off x="768350" y="2057400"/>
            <a:ext cx="7778750" cy="35814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endParaRPr lang="en-US" altLang="en-US" sz="3200" dirty="0">
              <a:solidFill>
                <a:schemeClr val="accent2"/>
              </a:solidFill>
              <a:latin typeface="Times New Roman" panose="02020603050405020304" pitchFamily="18" charset="0"/>
            </a:endParaRPr>
          </a:p>
          <a:p>
            <a:r>
              <a:rPr lang="en-US" altLang="en-US" sz="3200" dirty="0">
                <a:solidFill>
                  <a:schemeClr val="accent2"/>
                </a:solidFill>
                <a:latin typeface="Times New Roman" panose="02020603050405020304" pitchFamily="18" charset="0"/>
              </a:rPr>
              <a:t>District Advancement Committee Member</a:t>
            </a:r>
          </a:p>
          <a:p>
            <a:r>
              <a:rPr lang="en-US" altLang="en-US" sz="3200" dirty="0">
                <a:latin typeface="Times New Roman" panose="02020603050405020304" pitchFamily="18" charset="0"/>
              </a:rPr>
              <a:t>District approval of Eagle Projects</a:t>
            </a:r>
          </a:p>
          <a:p>
            <a:r>
              <a:rPr lang="en-US" altLang="en-US" sz="3200" dirty="0">
                <a:latin typeface="Times New Roman" panose="02020603050405020304" pitchFamily="18" charset="0"/>
              </a:rPr>
              <a:t>Sits on Eagle Boards of Review representing the District</a:t>
            </a:r>
          </a:p>
          <a:p>
            <a:r>
              <a:rPr lang="en-US" altLang="en-US" sz="3200" dirty="0">
                <a:latin typeface="Times New Roman" panose="02020603050405020304" pitchFamily="18" charset="0"/>
              </a:rPr>
              <a:t>May be called Eagle Scout Coaches</a:t>
            </a:r>
          </a:p>
          <a:p>
            <a:pPr>
              <a:buFont typeface="Wingdings" panose="05000000000000000000" pitchFamily="2" charset="2"/>
              <a:buNone/>
            </a:pPr>
            <a:endParaRPr lang="en-US" altLang="en-US" sz="32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58371">
                                            <p:txEl>
                                              <p:pRg st="1" end="1"/>
                                            </p:txEl>
                                          </p:spTgt>
                                        </p:tgtEl>
                                        <p:attrNameLst>
                                          <p:attrName>style.visibility</p:attrName>
                                        </p:attrNameLst>
                                      </p:cBhvr>
                                      <p:to>
                                        <p:strVal val="visible"/>
                                      </p:to>
                                    </p:set>
                                    <p:animEffect transition="in" filter="wipe(up)">
                                      <p:cBhvr>
                                        <p:cTn id="7" dur="2000"/>
                                        <p:tgtEl>
                                          <p:spTgt spid="583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58371">
                                            <p:txEl>
                                              <p:pRg st="2" end="2"/>
                                            </p:txEl>
                                          </p:spTgt>
                                        </p:tgtEl>
                                        <p:attrNameLst>
                                          <p:attrName>style.visibility</p:attrName>
                                        </p:attrNameLst>
                                      </p:cBhvr>
                                      <p:to>
                                        <p:strVal val="visible"/>
                                      </p:to>
                                    </p:set>
                                    <p:animEffect transition="in" filter="wipe(up)">
                                      <p:cBhvr>
                                        <p:cTn id="12" dur="2000"/>
                                        <p:tgtEl>
                                          <p:spTgt spid="583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58371">
                                            <p:txEl>
                                              <p:pRg st="3" end="3"/>
                                            </p:txEl>
                                          </p:spTgt>
                                        </p:tgtEl>
                                        <p:attrNameLst>
                                          <p:attrName>style.visibility</p:attrName>
                                        </p:attrNameLst>
                                      </p:cBhvr>
                                      <p:to>
                                        <p:strVal val="visible"/>
                                      </p:to>
                                    </p:set>
                                    <p:animEffect transition="in" filter="wipe(up)">
                                      <p:cBhvr>
                                        <p:cTn id="17" dur="2000"/>
                                        <p:tgtEl>
                                          <p:spTgt spid="583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58371">
                                            <p:txEl>
                                              <p:pRg st="4" end="4"/>
                                            </p:txEl>
                                          </p:spTgt>
                                        </p:tgtEl>
                                        <p:attrNameLst>
                                          <p:attrName>style.visibility</p:attrName>
                                        </p:attrNameLst>
                                      </p:cBhvr>
                                      <p:to>
                                        <p:strVal val="visible"/>
                                      </p:to>
                                    </p:set>
                                    <p:animEffect transition="in" filter="wipe(up)">
                                      <p:cBhvr>
                                        <p:cTn id="22" dur="2000"/>
                                        <p:tgtEl>
                                          <p:spTgt spid="583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719EF6C4-7462-78B3-622E-53A00A1EE9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3767138"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Rectangle 3">
            <a:extLst>
              <a:ext uri="{FF2B5EF4-FFF2-40B4-BE49-F238E27FC236}">
                <a16:creationId xmlns:a16="http://schemas.microsoft.com/office/drawing/2014/main" id="{CC0D265F-10D6-6D07-8159-F4B9BEAD30B7}"/>
              </a:ext>
            </a:extLst>
          </p:cNvPr>
          <p:cNvSpPr>
            <a:spLocks noGrp="1" noChangeArrowheads="1"/>
          </p:cNvSpPr>
          <p:nvPr>
            <p:ph type="ctrTitle"/>
          </p:nvPr>
        </p:nvSpPr>
        <p:spPr>
          <a:xfrm>
            <a:off x="3505200" y="1905000"/>
            <a:ext cx="5334000" cy="2133600"/>
          </a:xfrm>
        </p:spPr>
        <p:txBody>
          <a:bodyPr anchor="ctr"/>
          <a:lstStyle/>
          <a:p>
            <a:pPr>
              <a:defRPr/>
            </a:pPr>
            <a:r>
              <a:rPr lang="en-US" altLang="en-US" sz="4800"/>
              <a:t>The Eagle Scout Leadership Service Project</a:t>
            </a:r>
          </a:p>
        </p:txBody>
      </p:sp>
      <p:sp>
        <p:nvSpPr>
          <p:cNvPr id="46084" name="Rectangle 4">
            <a:extLst>
              <a:ext uri="{FF2B5EF4-FFF2-40B4-BE49-F238E27FC236}">
                <a16:creationId xmlns:a16="http://schemas.microsoft.com/office/drawing/2014/main" id="{72443FDE-C34B-71A4-8DAD-4679C1CA2CF9}"/>
              </a:ext>
            </a:extLst>
          </p:cNvPr>
          <p:cNvSpPr>
            <a:spLocks noGrp="1" noChangeArrowheads="1"/>
          </p:cNvSpPr>
          <p:nvPr>
            <p:ph type="subTitle" idx="1"/>
          </p:nvPr>
        </p:nvSpPr>
        <p:spPr>
          <a:xfrm>
            <a:off x="3048000" y="4419600"/>
            <a:ext cx="5867400" cy="1828800"/>
          </a:xfrm>
        </p:spPr>
        <p:txBody>
          <a:bodyPr/>
          <a:lstStyle/>
          <a:p>
            <a:pPr>
              <a:lnSpc>
                <a:spcPct val="80000"/>
              </a:lnSpc>
              <a:defRPr/>
            </a:pPr>
            <a:r>
              <a:rPr lang="en-US" altLang="en-US" sz="4400" b="1">
                <a:solidFill>
                  <a:srgbClr val="FF0000"/>
                </a:solidFill>
                <a:effectLst>
                  <a:outerShdw blurRad="38100" dist="38100" dir="2700000" algn="tl">
                    <a:srgbClr val="C0C0C0"/>
                  </a:outerShdw>
                </a:effectLst>
              </a:rPr>
              <a:t>&amp;</a:t>
            </a:r>
          </a:p>
          <a:p>
            <a:pPr>
              <a:lnSpc>
                <a:spcPct val="80000"/>
              </a:lnSpc>
              <a:defRPr/>
            </a:pPr>
            <a:r>
              <a:rPr lang="en-US" altLang="en-US" sz="4400" b="1">
                <a:solidFill>
                  <a:srgbClr val="FF0000"/>
                </a:solidFill>
                <a:effectLst>
                  <a:outerShdw blurRad="38100" dist="38100" dir="2700000" algn="tl">
                    <a:srgbClr val="C0C0C0"/>
                  </a:outerShdw>
                </a:effectLst>
              </a:rPr>
              <a:t>Trail to Eagle</a:t>
            </a:r>
          </a:p>
          <a:p>
            <a:pPr>
              <a:lnSpc>
                <a:spcPct val="80000"/>
              </a:lnSpc>
              <a:defRPr/>
            </a:pPr>
            <a:endParaRPr lang="en-US" altLang="en-US" b="1">
              <a:solidFill>
                <a:schemeClr val="tx1"/>
              </a:solidFill>
              <a:effectLst>
                <a:outerShdw blurRad="38100" dist="38100" dir="2700000" algn="tl">
                  <a:srgbClr val="C0C0C0"/>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4522EDD-7434-463B-4172-9BB64B182FC3}"/>
              </a:ext>
            </a:extLst>
          </p:cNvPr>
          <p:cNvSpPr>
            <a:spLocks noGrp="1" noChangeArrowheads="1"/>
          </p:cNvSpPr>
          <p:nvPr>
            <p:ph type="title"/>
          </p:nvPr>
        </p:nvSpPr>
        <p:spPr/>
        <p:txBody>
          <a:bodyPr/>
          <a:lstStyle/>
          <a:p>
            <a:pPr>
              <a:defRPr/>
            </a:pPr>
            <a:r>
              <a:rPr lang="en-US" altLang="en-US"/>
              <a:t>Overview</a:t>
            </a:r>
          </a:p>
        </p:txBody>
      </p:sp>
      <p:sp>
        <p:nvSpPr>
          <p:cNvPr id="29699" name="Rectangle 3">
            <a:extLst>
              <a:ext uri="{FF2B5EF4-FFF2-40B4-BE49-F238E27FC236}">
                <a16:creationId xmlns:a16="http://schemas.microsoft.com/office/drawing/2014/main" id="{7E2555FE-2837-FD95-3267-36202BCBDD1A}"/>
              </a:ext>
            </a:extLst>
          </p:cNvPr>
          <p:cNvSpPr>
            <a:spLocks noChangeArrowheads="1"/>
          </p:cNvSpPr>
          <p:nvPr/>
        </p:nvSpPr>
        <p:spPr bwMode="auto">
          <a:xfrm>
            <a:off x="768350" y="2057400"/>
            <a:ext cx="7778750" cy="35814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r>
              <a:rPr lang="en-US" altLang="en-US" sz="3200">
                <a:latin typeface="Times New Roman" panose="02020603050405020304" pitchFamily="18" charset="0"/>
              </a:rPr>
              <a:t>Help Leaders, Scouts, and Parents understand the Eagle Project and the Trail to Eagle. </a:t>
            </a:r>
          </a:p>
          <a:p>
            <a:r>
              <a:rPr lang="en-US" altLang="en-US" sz="3200">
                <a:latin typeface="Times New Roman" panose="02020603050405020304" pitchFamily="18" charset="0"/>
              </a:rPr>
              <a:t>Help your Scouts plan an Eagle Leadership Project that gets approved the first time. </a:t>
            </a:r>
          </a:p>
          <a:p>
            <a:r>
              <a:rPr lang="en-US" altLang="en-US" sz="3200">
                <a:latin typeface="Times New Roman" panose="02020603050405020304" pitchFamily="18" charset="0"/>
              </a:rPr>
              <a:t>What are the requirements?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up)">
                                      <p:cBhvr>
                                        <p:cTn id="7" dur="20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wipe(up)">
                                      <p:cBhvr>
                                        <p:cTn id="12" dur="20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wipe(up)">
                                      <p:cBhvr>
                                        <p:cTn id="17" dur="20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AB5BCE6B-8130-2A53-E178-8B4687DE1333}"/>
              </a:ext>
            </a:extLst>
          </p:cNvPr>
          <p:cNvSpPr>
            <a:spLocks noGrp="1" noChangeArrowheads="1"/>
          </p:cNvSpPr>
          <p:nvPr>
            <p:ph type="title"/>
          </p:nvPr>
        </p:nvSpPr>
        <p:spPr/>
        <p:txBody>
          <a:bodyPr/>
          <a:lstStyle/>
          <a:p>
            <a:pPr>
              <a:defRPr/>
            </a:pPr>
            <a:r>
              <a:rPr lang="en-US" altLang="en-US"/>
              <a:t>Life Board of Review</a:t>
            </a:r>
          </a:p>
        </p:txBody>
      </p:sp>
      <p:sp>
        <p:nvSpPr>
          <p:cNvPr id="45059" name="Rectangle 3">
            <a:extLst>
              <a:ext uri="{FF2B5EF4-FFF2-40B4-BE49-F238E27FC236}">
                <a16:creationId xmlns:a16="http://schemas.microsoft.com/office/drawing/2014/main" id="{071809CE-DC4E-82A8-B283-9A938DA0D12E}"/>
              </a:ext>
            </a:extLst>
          </p:cNvPr>
          <p:cNvSpPr>
            <a:spLocks noChangeArrowheads="1"/>
          </p:cNvSpPr>
          <p:nvPr/>
        </p:nvSpPr>
        <p:spPr bwMode="auto">
          <a:xfrm>
            <a:off x="768350" y="2057400"/>
            <a:ext cx="7778750" cy="45720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r>
              <a:rPr lang="en-US" altLang="en-US" sz="3200">
                <a:latin typeface="Times New Roman" panose="02020603050405020304" pitchFamily="18" charset="0"/>
              </a:rPr>
              <a:t>At each Scout’s Life Board of Review, the Unit Advancement Chairman should give the new Life Scout an “</a:t>
            </a:r>
            <a:r>
              <a:rPr lang="en-US" altLang="en-US" sz="3200" u="sng">
                <a:latin typeface="Times New Roman" panose="02020603050405020304" pitchFamily="18" charset="0"/>
              </a:rPr>
              <a:t>Eagle Scout Leadership Service Project Workbook</a:t>
            </a:r>
            <a:r>
              <a:rPr lang="en-US" altLang="en-US" sz="3200">
                <a:latin typeface="Times New Roman" panose="02020603050405020304" pitchFamily="18" charset="0"/>
              </a:rPr>
              <a:t>” and an “</a:t>
            </a:r>
            <a:r>
              <a:rPr lang="en-US" altLang="en-US" sz="3200" u="sng">
                <a:latin typeface="Times New Roman" panose="02020603050405020304" pitchFamily="18" charset="0"/>
              </a:rPr>
              <a:t>Eagle Scout Rank Application</a:t>
            </a:r>
            <a:r>
              <a:rPr lang="en-US" altLang="en-US" sz="3200">
                <a:latin typeface="Times New Roman" panose="02020603050405020304" pitchFamily="18" charset="0"/>
              </a:rPr>
              <a:t>”.</a:t>
            </a:r>
          </a:p>
          <a:p>
            <a:r>
              <a:rPr lang="en-US" altLang="en-US" sz="3200">
                <a:latin typeface="Times New Roman" panose="02020603050405020304" pitchFamily="18" charset="0"/>
              </a:rPr>
              <a:t>He should be coached on the Trail to Eagle as presented here. The Advancement Chairman should follow up with the new Life Scout frequently.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wipe(up)">
                                      <p:cBhvr>
                                        <p:cTn id="7" dur="50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wipe(up)">
                                      <p:cBhvr>
                                        <p:cTn id="12" dur="5000"/>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a:extLst>
              <a:ext uri="{FF2B5EF4-FFF2-40B4-BE49-F238E27FC236}">
                <a16:creationId xmlns:a16="http://schemas.microsoft.com/office/drawing/2014/main" id="{E13DAB29-B8BF-FE5A-6236-89816D82CF18}"/>
              </a:ext>
            </a:extLst>
          </p:cNvPr>
          <p:cNvSpPr>
            <a:spLocks noGrp="1" noChangeArrowheads="1"/>
          </p:cNvSpPr>
          <p:nvPr>
            <p:ph type="title"/>
          </p:nvPr>
        </p:nvSpPr>
        <p:spPr/>
        <p:txBody>
          <a:bodyPr/>
          <a:lstStyle/>
          <a:p>
            <a:pPr>
              <a:defRPr/>
            </a:pPr>
            <a:r>
              <a:rPr lang="en-US" altLang="en-US"/>
              <a:t>Purpose of the Project</a:t>
            </a:r>
          </a:p>
        </p:txBody>
      </p:sp>
      <p:sp>
        <p:nvSpPr>
          <p:cNvPr id="23555" name="Rectangle 1027">
            <a:extLst>
              <a:ext uri="{FF2B5EF4-FFF2-40B4-BE49-F238E27FC236}">
                <a16:creationId xmlns:a16="http://schemas.microsoft.com/office/drawing/2014/main" id="{F20A16D6-4EC9-5777-07EF-04A6880099A0}"/>
              </a:ext>
            </a:extLst>
          </p:cNvPr>
          <p:cNvSpPr>
            <a:spLocks noChangeArrowheads="1"/>
          </p:cNvSpPr>
          <p:nvPr/>
        </p:nvSpPr>
        <p:spPr bwMode="auto">
          <a:xfrm>
            <a:off x="768350" y="2057400"/>
            <a:ext cx="7778750" cy="2209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r>
              <a:rPr lang="en-US" altLang="en-US" sz="3200"/>
              <a:t>Note the full name – </a:t>
            </a:r>
            <a:r>
              <a:rPr lang="en-US" altLang="en-US" sz="3200" i="1"/>
              <a:t>“</a:t>
            </a:r>
            <a:r>
              <a:rPr lang="en-US" altLang="en-US" sz="3200" i="1" u="sng"/>
              <a:t>Eagle Scout </a:t>
            </a:r>
            <a:r>
              <a:rPr lang="en-US" altLang="en-US" sz="3200" i="1" u="sng">
                <a:solidFill>
                  <a:srgbClr val="FF0000"/>
                </a:solidFill>
              </a:rPr>
              <a:t>Leadership</a:t>
            </a:r>
            <a:r>
              <a:rPr lang="en-US" altLang="en-US" sz="3200" i="1" u="sng"/>
              <a:t> Service Project”</a:t>
            </a:r>
          </a:p>
          <a:p>
            <a:r>
              <a:rPr lang="en-US" altLang="en-US" sz="3200"/>
              <a:t>Demonstrate leadership of others</a:t>
            </a:r>
          </a:p>
          <a:p>
            <a:r>
              <a:rPr lang="en-US" altLang="en-US" sz="3200"/>
              <a:t>Learn about the planning process</a:t>
            </a:r>
          </a:p>
        </p:txBody>
      </p:sp>
      <p:sp>
        <p:nvSpPr>
          <p:cNvPr id="23556" name="Text Box 1028">
            <a:extLst>
              <a:ext uri="{FF2B5EF4-FFF2-40B4-BE49-F238E27FC236}">
                <a16:creationId xmlns:a16="http://schemas.microsoft.com/office/drawing/2014/main" id="{97CAE7F8-0C5A-8876-6B9C-D2FCC6734510}"/>
              </a:ext>
            </a:extLst>
          </p:cNvPr>
          <p:cNvSpPr txBox="1">
            <a:spLocks noChangeArrowheads="1"/>
          </p:cNvSpPr>
          <p:nvPr/>
        </p:nvSpPr>
        <p:spPr bwMode="auto">
          <a:xfrm>
            <a:off x="762000" y="4495800"/>
            <a:ext cx="78486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1pPr>
            <a:lvl2pPr marL="742950" indent="-28575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2pPr>
            <a:lvl3pPr marL="11430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3pPr>
            <a:lvl4pPr marL="16002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4pPr>
            <a:lvl5pPr marL="2057400" indent="-228600">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5pPr>
            <a:lvl6pPr marL="25146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6pPr>
            <a:lvl7pPr marL="29718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7pPr>
            <a:lvl8pPr marL="34290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8pPr>
            <a:lvl9pPr marL="3886200" indent="-228600" eaLnBrk="0" fontAlgn="base" hangingPunct="0">
              <a:spcBef>
                <a:spcPct val="0"/>
              </a:spcBef>
              <a:spcAft>
                <a:spcPct val="0"/>
              </a:spcAft>
              <a:buClr>
                <a:schemeClr val="accent2"/>
              </a:buClr>
              <a:buSzPct val="70000"/>
              <a:buFont typeface="Wingdings" panose="05000000000000000000" pitchFamily="2" charset="2"/>
              <a:buChar char="Ø"/>
              <a:defRPr sz="3000">
                <a:solidFill>
                  <a:srgbClr val="000000"/>
                </a:solidFill>
                <a:latin typeface="Arial" panose="020B0604020202020204" pitchFamily="34" charset="0"/>
              </a:defRPr>
            </a:lvl9pPr>
          </a:lstStyle>
          <a:p>
            <a:r>
              <a:rPr lang="en-US" altLang="en-US" sz="3200" dirty="0"/>
              <a:t>The “product” of the project is secondary to the learning process for the Scout. Leading other youth is the main goal.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wipe(up)">
                                      <p:cBhvr>
                                        <p:cTn id="7" dur="3000"/>
                                        <p:tgtEl>
                                          <p:spTgt spid="23555">
                                            <p:txEl>
                                              <p:pRg st="0" end="0"/>
                                            </p:txEl>
                                          </p:spTgt>
                                        </p:tgtEl>
                                      </p:cBhvr>
                                    </p:animEffect>
                                  </p:childTnLst>
                                </p:cTn>
                              </p:par>
                            </p:childTnLst>
                          </p:cTn>
                        </p:par>
                        <p:par>
                          <p:cTn id="8" fill="hold" nodeType="afterGroup">
                            <p:stCondLst>
                              <p:cond delay="3000"/>
                            </p:stCondLst>
                            <p:childTnLst>
                              <p:par>
                                <p:cTn id="9" presetID="22" presetClass="entr" presetSubtype="1" fill="hold" nodeType="after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animEffect transition="in" filter="wipe(up)">
                                      <p:cBhvr>
                                        <p:cTn id="11" dur="2000"/>
                                        <p:tgtEl>
                                          <p:spTgt spid="23555">
                                            <p:txEl>
                                              <p:pRg st="1" end="1"/>
                                            </p:txEl>
                                          </p:spTgt>
                                        </p:tgtEl>
                                      </p:cBhvr>
                                    </p:animEffect>
                                  </p:childTnLst>
                                </p:cTn>
                              </p:par>
                            </p:childTnLst>
                          </p:cTn>
                        </p:par>
                        <p:par>
                          <p:cTn id="12" fill="hold" nodeType="afterGroup">
                            <p:stCondLst>
                              <p:cond delay="5000"/>
                            </p:stCondLst>
                            <p:childTnLst>
                              <p:par>
                                <p:cTn id="13" presetID="22" presetClass="entr" presetSubtype="1" fill="hold" nodeType="after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wipe(up)">
                                      <p:cBhvr>
                                        <p:cTn id="15" dur="2000"/>
                                        <p:tgtEl>
                                          <p:spTgt spid="2355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23556">
                                            <p:txEl>
                                              <p:pRg st="0" end="0"/>
                                            </p:txEl>
                                          </p:spTgt>
                                        </p:tgtEl>
                                        <p:attrNameLst>
                                          <p:attrName>style.visibility</p:attrName>
                                        </p:attrNameLst>
                                      </p:cBhvr>
                                      <p:to>
                                        <p:strVal val="visible"/>
                                      </p:to>
                                    </p:set>
                                    <p:animEffect transition="in" filter="wipe(up)">
                                      <p:cBhvr>
                                        <p:cTn id="20" dur="5000"/>
                                        <p:tgtEl>
                                          <p:spTgt spid="2355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BDEE936-9BB5-129A-6762-EAD0377C4A27}"/>
              </a:ext>
            </a:extLst>
          </p:cNvPr>
          <p:cNvSpPr>
            <a:spLocks noGrp="1" noChangeArrowheads="1"/>
          </p:cNvSpPr>
          <p:nvPr>
            <p:ph type="title"/>
          </p:nvPr>
        </p:nvSpPr>
        <p:spPr/>
        <p:txBody>
          <a:bodyPr/>
          <a:lstStyle/>
          <a:p>
            <a:pPr>
              <a:defRPr/>
            </a:pPr>
            <a:r>
              <a:rPr lang="en-US" altLang="en-US"/>
              <a:t>Requirements</a:t>
            </a:r>
            <a:endParaRPr lang="en-US" altLang="en-US" sz="4000"/>
          </a:p>
        </p:txBody>
      </p:sp>
      <p:sp>
        <p:nvSpPr>
          <p:cNvPr id="11271" name="Rectangle 7">
            <a:extLst>
              <a:ext uri="{FF2B5EF4-FFF2-40B4-BE49-F238E27FC236}">
                <a16:creationId xmlns:a16="http://schemas.microsoft.com/office/drawing/2014/main" id="{5C025F32-49B7-56FA-82B9-A684D83A9ACE}"/>
              </a:ext>
            </a:extLst>
          </p:cNvPr>
          <p:cNvSpPr>
            <a:spLocks noChangeArrowheads="1"/>
          </p:cNvSpPr>
          <p:nvPr/>
        </p:nvSpPr>
        <p:spPr bwMode="auto">
          <a:xfrm>
            <a:off x="762000" y="2590800"/>
            <a:ext cx="7778750" cy="2667000"/>
          </a:xfrm>
          <a:prstGeom prst="rect">
            <a:avLst/>
          </a:prstGeom>
          <a:noFill/>
          <a:ln w="9525">
            <a:solidFill>
              <a:srgbClr val="FF0000"/>
            </a:solidFill>
            <a:miter lim="800000"/>
            <a:headEnd/>
            <a:tailEnd/>
          </a:ln>
          <a:effec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Clr>
                <a:schemeClr val="accent2"/>
              </a:buClr>
              <a:buSzPct val="70000"/>
              <a:buFont typeface="Wingdings" panose="05000000000000000000" pitchFamily="2" charset="2"/>
              <a:buChar char="Ø"/>
              <a:defRPr/>
            </a:pPr>
            <a:r>
              <a:rPr lang="en-US" altLang="en-US" sz="3200" i="1">
                <a:effectLst>
                  <a:outerShdw blurRad="38100" dist="38100" dir="2700000" algn="tl">
                    <a:srgbClr val="C0C0C0"/>
                  </a:outerShdw>
                </a:effectLst>
              </a:rPr>
              <a:t>“While a Life Scout, </a:t>
            </a:r>
            <a:r>
              <a:rPr lang="en-US" altLang="en-US" sz="3200" i="1" u="sng">
                <a:effectLst>
                  <a:outerShdw blurRad="38100" dist="38100" dir="2700000" algn="tl">
                    <a:srgbClr val="C0C0C0"/>
                  </a:outerShdw>
                </a:effectLst>
              </a:rPr>
              <a:t>plan</a:t>
            </a:r>
            <a:r>
              <a:rPr lang="en-US" altLang="en-US" sz="3200" i="1">
                <a:effectLst>
                  <a:outerShdw blurRad="38100" dist="38100" dir="2700000" algn="tl">
                    <a:srgbClr val="C0C0C0"/>
                  </a:outerShdw>
                </a:effectLst>
              </a:rPr>
              <a:t>, </a:t>
            </a:r>
            <a:r>
              <a:rPr lang="en-US" altLang="en-US" sz="3200" i="1" u="sng">
                <a:effectLst>
                  <a:outerShdw blurRad="38100" dist="38100" dir="2700000" algn="tl">
                    <a:srgbClr val="C0C0C0"/>
                  </a:outerShdw>
                </a:effectLst>
              </a:rPr>
              <a:t>develop</a:t>
            </a:r>
            <a:r>
              <a:rPr lang="en-US" altLang="en-US" sz="3200" i="1">
                <a:effectLst>
                  <a:outerShdw blurRad="38100" dist="38100" dir="2700000" algn="tl">
                    <a:srgbClr val="C0C0C0"/>
                  </a:outerShdw>
                </a:effectLst>
              </a:rPr>
              <a:t>, and </a:t>
            </a:r>
            <a:r>
              <a:rPr lang="en-US" altLang="en-US" sz="3200" i="1" u="sng">
                <a:effectLst>
                  <a:outerShdw blurRad="38100" dist="38100" dir="2700000" algn="tl">
                    <a:srgbClr val="C0C0C0"/>
                  </a:outerShdw>
                </a:effectLst>
              </a:rPr>
              <a:t>give leadership to others</a:t>
            </a:r>
            <a:r>
              <a:rPr lang="en-US" altLang="en-US" sz="3200" i="1">
                <a:effectLst>
                  <a:outerShdw blurRad="38100" dist="38100" dir="2700000" algn="tl">
                    <a:srgbClr val="C0C0C0"/>
                  </a:outerShdw>
                </a:effectLst>
              </a:rPr>
              <a:t> in a service project helpful to your religious institution, school or your community.”</a:t>
            </a:r>
            <a:r>
              <a:rPr lang="en-US" altLang="en-US" sz="32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1271">
                                            <p:txEl>
                                              <p:pRg st="0" end="0"/>
                                            </p:txEl>
                                          </p:spTgt>
                                        </p:tgtEl>
                                        <p:attrNameLst>
                                          <p:attrName>style.visibility</p:attrName>
                                        </p:attrNameLst>
                                      </p:cBhvr>
                                      <p:to>
                                        <p:strVal val="visible"/>
                                      </p:to>
                                    </p:set>
                                    <p:animEffect transition="in" filter="wipe(up)">
                                      <p:cBhvr>
                                        <p:cTn id="7" dur="5000"/>
                                        <p:tgtEl>
                                          <p:spTgt spid="112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TotalTime>
  <Words>2127</Words>
  <Application>Microsoft Office PowerPoint</Application>
  <PresentationFormat>On-screen Show (4:3)</PresentationFormat>
  <Paragraphs>183</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Accord Heavy SF</vt:lpstr>
      <vt:lpstr>Arial</vt:lpstr>
      <vt:lpstr>Times New Roman</vt:lpstr>
      <vt:lpstr>Wingdings</vt:lpstr>
      <vt:lpstr>Default Design</vt:lpstr>
      <vt:lpstr>The Eagle Scout Leadership Service Project</vt:lpstr>
      <vt:lpstr>GRAND TETON COUNCIL</vt:lpstr>
      <vt:lpstr>Definitions</vt:lpstr>
      <vt:lpstr>Definitions</vt:lpstr>
      <vt:lpstr>The Eagle Scout Leadership Service Project</vt:lpstr>
      <vt:lpstr>Overview</vt:lpstr>
      <vt:lpstr>Life Board of Review</vt:lpstr>
      <vt:lpstr>Purpose of the Project</vt:lpstr>
      <vt:lpstr>Requirements</vt:lpstr>
      <vt:lpstr>Definition - Plan and Develop</vt:lpstr>
      <vt:lpstr>Give Leadership to Others</vt:lpstr>
      <vt:lpstr>Limitations</vt:lpstr>
      <vt:lpstr>Size</vt:lpstr>
      <vt:lpstr>Originality</vt:lpstr>
      <vt:lpstr>Official BSA Guidance</vt:lpstr>
      <vt:lpstr>Hints for Troops (Take it or leave it)</vt:lpstr>
      <vt:lpstr>Project Ideas</vt:lpstr>
      <vt:lpstr>Planning the Project</vt:lpstr>
      <vt:lpstr>The Ideal Plan - Your Goal</vt:lpstr>
      <vt:lpstr>Approvals Before Starting Work</vt:lpstr>
      <vt:lpstr>Working the Project</vt:lpstr>
      <vt:lpstr>Working the Project</vt:lpstr>
      <vt:lpstr>Final Written Report</vt:lpstr>
      <vt:lpstr>Approvals After Completion</vt:lpstr>
      <vt:lpstr>Your Project is done What Next?</vt:lpstr>
      <vt:lpstr>Eagle Scout Rank Application </vt:lpstr>
      <vt:lpstr>Eagle Scout Rank Application </vt:lpstr>
      <vt:lpstr>Eagle Scout Rank Application </vt:lpstr>
      <vt:lpstr>Trip to Scout Office </vt:lpstr>
      <vt:lpstr>Board of Review </vt:lpstr>
      <vt:lpstr>Board of Review </vt:lpstr>
      <vt:lpstr>Board of Review </vt:lpstr>
      <vt:lpstr>Forms turned in to  Scout Office </vt:lpstr>
      <vt:lpstr>Eagle Court of Honor </vt:lpstr>
      <vt:lpstr>PowerPoint Presentation</vt:lpstr>
    </vt:vector>
  </TitlesOfParts>
  <Company>North Caribou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Eagle Project &amp; Trail to Eagle</dc:title>
  <dc:creator>Steve Earl</dc:creator>
  <cp:lastModifiedBy>Steve Earl</cp:lastModifiedBy>
  <cp:revision>121</cp:revision>
  <cp:lastPrinted>1999-11-19T21:50:35Z</cp:lastPrinted>
  <dcterms:created xsi:type="dcterms:W3CDTF">1999-10-26T18:25:55Z</dcterms:created>
  <dcterms:modified xsi:type="dcterms:W3CDTF">2024-09-22T21:53:25Z</dcterms:modified>
</cp:coreProperties>
</file>